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85" r:id="rId6"/>
    <p:sldId id="265" r:id="rId7"/>
    <p:sldId id="258" r:id="rId8"/>
    <p:sldId id="259" r:id="rId9"/>
    <p:sldId id="267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61" r:id="rId20"/>
    <p:sldId id="277" r:id="rId21"/>
    <p:sldId id="288" r:id="rId22"/>
    <p:sldId id="289" r:id="rId23"/>
    <p:sldId id="279" r:id="rId24"/>
    <p:sldId id="281" r:id="rId25"/>
    <p:sldId id="262" r:id="rId26"/>
    <p:sldId id="278" r:id="rId27"/>
    <p:sldId id="280" r:id="rId28"/>
    <p:sldId id="282" r:id="rId29"/>
    <p:sldId id="287" r:id="rId30"/>
    <p:sldId id="286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1"/>
          <c:cat>
            <c:numRef>
              <c:f>Лист1!$A$2:$A$22</c:f>
              <c:numCache>
                <c:formatCode>General</c:formatCode>
                <c:ptCount val="2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8F-40A5-8690-AF9664CE9E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</c:v>
                </c:pt>
              </c:strCache>
            </c:strRef>
          </c:tx>
          <c:invertIfNegative val="1"/>
          <c:cat>
            <c:numRef>
              <c:f>Лист1!$A$2:$A$22</c:f>
              <c:numCache>
                <c:formatCode>General</c:formatCode>
                <c:ptCount val="2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8F-40A5-8690-AF9664CE9ECA}"/>
            </c:ext>
          </c:extLst>
        </c:ser>
        <c:dLbls/>
        <c:axId val="82209024"/>
        <c:axId val="45494272"/>
      </c:barChart>
      <c:catAx>
        <c:axId val="8220902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45494272"/>
        <c:crosses val="autoZero"/>
        <c:auto val="1"/>
        <c:lblAlgn val="ctr"/>
        <c:lblOffset val="100"/>
        <c:noMultiLvlLbl val="1"/>
      </c:catAx>
      <c:valAx>
        <c:axId val="454942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822090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Лиля</c:v>
                </c:pt>
                <c:pt idx="1">
                  <c:v>Максим</c:v>
                </c:pt>
                <c:pt idx="2">
                  <c:v>Даня</c:v>
                </c:pt>
                <c:pt idx="3">
                  <c:v>Петя</c:v>
                </c:pt>
                <c:pt idx="4">
                  <c:v>Настя</c:v>
                </c:pt>
                <c:pt idx="5">
                  <c:v>Диана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37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Выборка численности учеников 1 классов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trendline>
            <c:trendlineType val="linear"/>
            <c:forward val="2"/>
            <c:dispRSqr val="1"/>
            <c:dispEq val="1"/>
            <c:trendlineLbl>
              <c:layout/>
              <c:numFmt formatCode="General" sourceLinked="0"/>
            </c:trendlineLbl>
          </c:trendline>
          <c:cat>
            <c:strRef>
              <c:f>Лист1!$A$2:$A$9</c:f>
              <c:strCache>
                <c:ptCount val="8"/>
                <c:pt idx="0">
                  <c:v>1949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2000-2013</c:v>
                </c:pt>
                <c:pt idx="6">
                  <c:v>2020</c:v>
                </c:pt>
                <c:pt idx="7">
                  <c:v>2030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</c:v>
                </c:pt>
                <c:pt idx="1">
                  <c:v>28</c:v>
                </c:pt>
                <c:pt idx="2">
                  <c:v>34</c:v>
                </c:pt>
                <c:pt idx="3">
                  <c:v>15</c:v>
                </c:pt>
                <c:pt idx="4">
                  <c:v>25</c:v>
                </c:pt>
                <c:pt idx="5">
                  <c:v>15</c:v>
                </c:pt>
                <c:pt idx="6">
                  <c:v>0</c:v>
                </c:pt>
              </c:numCache>
            </c:numRef>
          </c:val>
          <c:smooth val="1"/>
        </c:ser>
        <c:dLbls/>
        <c:marker val="1"/>
        <c:axId val="99488128"/>
        <c:axId val="99489664"/>
      </c:lineChart>
      <c:catAx>
        <c:axId val="9948812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9489664"/>
        <c:crosses val="autoZero"/>
        <c:auto val="1"/>
        <c:lblAlgn val="ctr"/>
        <c:lblOffset val="100"/>
        <c:noMultiLvlLbl val="1"/>
      </c:catAx>
      <c:valAx>
        <c:axId val="9948966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99488128"/>
        <c:crosses val="autoZero"/>
        <c:crossBetween val="between"/>
      </c:valAx>
    </c:plotArea>
    <c:plotVisOnly val="1"/>
    <c:dispBlanksAs val="zero"/>
    <c:showDLblsOverMax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0802469135802472E-2"/>
          <c:y val="5.3314399609541679E-2"/>
          <c:w val="0.96604938271604934"/>
          <c:h val="0.93826772335522846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cat>
            <c:numRef>
              <c:f>Лист1!$A$2:$A$22</c:f>
              <c:numCache>
                <c:formatCode>General</c:formatCode>
                <c:ptCount val="2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37C-42BB-825C-B3DA20B305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</c:v>
                </c:pt>
              </c:strCache>
            </c:strRef>
          </c:tx>
          <c:cat>
            <c:numRef>
              <c:f>Лист1!$A$2:$A$22</c:f>
              <c:numCache>
                <c:formatCode>General</c:formatCode>
                <c:ptCount val="2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37C-42BB-825C-B3DA20B305C5}"/>
            </c:ext>
          </c:extLst>
        </c:ser>
        <c:dLbls/>
        <c:marker val="1"/>
        <c:axId val="100033664"/>
        <c:axId val="100035200"/>
      </c:lineChart>
      <c:catAx>
        <c:axId val="10003366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035200"/>
        <c:crosses val="autoZero"/>
        <c:auto val="1"/>
        <c:lblAlgn val="ctr"/>
        <c:lblOffset val="100"/>
        <c:noMultiLvlLbl val="1"/>
      </c:catAx>
      <c:valAx>
        <c:axId val="10003520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003366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290781-B6A9-4025-8C9A-551D6C35E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Проблемы проектной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опыта работы учителя </a:t>
            </a:r>
            <a:r>
              <a:rPr lang="ru-RU" dirty="0" err="1" smtClean="0"/>
              <a:t>Коряковцевой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716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Сквозные проекты по разделу «Статистика»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4267172"/>
              </p:ext>
            </p:extLst>
          </p:nvPr>
        </p:nvGraphicFramePr>
        <p:xfrm>
          <a:off x="457200" y="908721"/>
          <a:ext cx="8229600" cy="9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84176"/>
                <a:gridCol w="2520280"/>
                <a:gridCol w="3610744"/>
              </a:tblGrid>
              <a:tr h="86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Функциональные зависимости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Реальные функциональные зависимости (линейная функция в окружающем мире)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и анализ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12913"/>
            <a:ext cx="32749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988840"/>
            <a:ext cx="49926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54215"/>
            <a:ext cx="3312368" cy="237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357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Сквозные проекты по разделу «Статистика»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4934711"/>
              </p:ext>
            </p:extLst>
          </p:nvPr>
        </p:nvGraphicFramePr>
        <p:xfrm>
          <a:off x="457200" y="908721"/>
          <a:ext cx="8229600" cy="166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84176"/>
                <a:gridCol w="2520280"/>
                <a:gridCol w="3610744"/>
              </a:tblGrid>
              <a:tr h="50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Изучаемая тема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Элементы освоения проектной 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Функциональные зависимости (расширение класса функций)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Реальные функциональные зависимости (квадратичная функция в окружающем мире)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Защищать и оценивать проекты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357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Сквозные проекты по разделу «Статистика»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6173233"/>
              </p:ext>
            </p:extLst>
          </p:nvPr>
        </p:nvGraphicFramePr>
        <p:xfrm>
          <a:off x="457200" y="908721"/>
          <a:ext cx="8229600" cy="166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84176"/>
                <a:gridCol w="2520280"/>
                <a:gridCol w="3610744"/>
              </a:tblGrid>
              <a:tr h="50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Изучаемая тема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Элементы освоения проектной 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10-11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Статистические выборки, функциональные зависимости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Функция показательного роста для математики или для жизни?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научной информации, самооценка проектной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357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92088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Рассмотрим выборку событий из данных  рядов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часто первый станок давал погрешность в +0,3?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2 из 10 – это реальная частота наступления события: 0,2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Какова частота наступления этого события у второго станка?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из 10 (0,1)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Если станки будут работать с таким же качеством, то каков прогноз частоты наступления события «деталь изготовлена с погрешностью +0,3 первым станком»?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2:10 = 0,2</a:t>
            </a:r>
            <a:endParaRPr lang="ru-RU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3788760624"/>
              </p:ext>
            </p:extLst>
          </p:nvPr>
        </p:nvGraphicFramePr>
        <p:xfrm>
          <a:off x="1792288" y="908719"/>
          <a:ext cx="5486415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65"/>
                <a:gridCol w="498765"/>
                <a:gridCol w="498765"/>
                <a:gridCol w="498765"/>
                <a:gridCol w="498765"/>
                <a:gridCol w="498765"/>
                <a:gridCol w="498765"/>
                <a:gridCol w="498765"/>
                <a:gridCol w="498765"/>
                <a:gridCol w="498765"/>
                <a:gridCol w="498765"/>
              </a:tblGrid>
              <a:tr h="4080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,5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+0,3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-0,2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+0,4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-0,5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-0,2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+0,3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+0,6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-0,3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+0,1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</a:t>
                      </a:r>
                      <a:endParaRPr lang="ru-RU" b="1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-0,5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-0,4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-0,3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-0,1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+0,2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+0,5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+0,1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+0,3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+0,5</a:t>
                      </a:r>
                      <a:endParaRPr lang="ru-RU" dirty="0"/>
                    </a:p>
                  </a:txBody>
                  <a:tcPr marL="39345" marR="393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7544" y="5013176"/>
                <a:ext cx="7920880" cy="1159024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ru-RU" dirty="0" smtClean="0"/>
              </a:p>
              <a:p>
                <a:r>
                  <a:rPr lang="ru-RU" sz="1600" dirty="0" smtClean="0">
                    <a:latin typeface="Arial Black" pitchFamily="34" charset="0"/>
                  </a:rPr>
                  <a:t>Предполагаемая частота наступления события называется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Arial Black" pitchFamily="34" charset="0"/>
                  </a:rPr>
                  <a:t>вероятностью.</a:t>
                </a:r>
              </a:p>
              <a:p>
                <a:r>
                  <a:rPr lang="ru-RU" sz="1600" dirty="0" smtClean="0">
                    <a:latin typeface="Arial Black" pitchFamily="34" charset="0"/>
                  </a:rPr>
                  <a:t>Вероятность рассчитывается по формуле</a:t>
                </a:r>
              </a:p>
              <a:p>
                <a:r>
                  <a:rPr lang="ru-RU" sz="1600" dirty="0" smtClean="0">
                    <a:solidFill>
                      <a:srgbClr val="FF0000"/>
                    </a:solidFill>
                    <a:latin typeface="Arial Black" pitchFamily="34" charset="0"/>
                  </a:rPr>
                  <a:t>Р </a:t>
                </a:r>
                <a:r>
                  <a:rPr lang="ru-RU" sz="1600" b="1" i="1" dirty="0" smtClean="0">
                    <a:solidFill>
                      <a:srgbClr val="FF0000"/>
                    </a:solidFill>
                    <a:latin typeface="Arial Black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к</m:t>
                        </m:r>
                      </m:num>
                      <m:den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ru-RU" sz="2100" b="0" i="0" smtClean="0">
                        <a:solidFill>
                          <a:srgbClr val="FF0000"/>
                        </a:solidFill>
                        <a:latin typeface="Cambria Math"/>
                      </a:rPr>
                      <m:t>, где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Arial Black" pitchFamily="34" charset="0"/>
                  </a:rPr>
                  <a:t>n –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Arial Black" pitchFamily="34" charset="0"/>
                  </a:rPr>
                  <a:t>число всех событий, к – число выбранных событий.</a:t>
                </a:r>
                <a:endParaRPr lang="ru-RU" sz="1600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7544" y="5013176"/>
                <a:ext cx="7920880" cy="1159024"/>
              </a:xfrm>
              <a:blipFill rotWithShape="1">
                <a:blip r:embed="rId2"/>
                <a:stretch>
                  <a:fillRect l="-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71600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 класс. Проект по статистике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23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(тематические)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геометрические, </a:t>
            </a:r>
            <a:endParaRPr lang="ru-RU" dirty="0" smtClean="0"/>
          </a:p>
          <a:p>
            <a:r>
              <a:rPr lang="ru-RU" dirty="0" smtClean="0"/>
              <a:t>практические </a:t>
            </a:r>
            <a:r>
              <a:rPr lang="ru-RU" dirty="0"/>
              <a:t>работы с постановкой проблемы,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моделей.</a:t>
            </a:r>
          </a:p>
          <a:p>
            <a:endParaRPr lang="ru-RU" dirty="0"/>
          </a:p>
        </p:txBody>
      </p:sp>
      <p:pic>
        <p:nvPicPr>
          <p:cNvPr id="4098" name="Picture 2" descr="G:\Методическая работа\Исследовательская группа по проектной деятельности\Педсовет Проблемы проектной деятельности\Выступление\Для презентации\5 клас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5192"/>
            <a:ext cx="4074120" cy="54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5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Треугольник-трансформер</a:t>
            </a:r>
            <a:endParaRPr lang="ru-RU" dirty="0"/>
          </a:p>
        </p:txBody>
      </p:sp>
      <p:pic>
        <p:nvPicPr>
          <p:cNvPr id="6146" name="Picture 2" descr="C:\Users\Пользователь\Desktop\Треугольники\274px-Octahedron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05" y="1916833"/>
            <a:ext cx="2407212" cy="23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Треугольники\7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069" y="1340768"/>
            <a:ext cx="2597422" cy="25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Треугольники\20d84d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37" b="63114"/>
          <a:stretch/>
        </p:blipFill>
        <p:spPr bwMode="auto">
          <a:xfrm>
            <a:off x="810043" y="4501770"/>
            <a:ext cx="2561941" cy="14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esktop\Треугольники\20d84d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096" r="47325"/>
          <a:stretch/>
        </p:blipFill>
        <p:spPr bwMode="auto">
          <a:xfrm>
            <a:off x="4499992" y="4203734"/>
            <a:ext cx="3762944" cy="20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5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Симметрия вокруг нас</a:t>
            </a:r>
            <a:endParaRPr lang="ru-RU" dirty="0"/>
          </a:p>
        </p:txBody>
      </p:sp>
      <p:pic>
        <p:nvPicPr>
          <p:cNvPr id="5122" name="Picture 2" descr="G:\Методическая работа\Исследовательская группа по проектной деятельности\Педсовет Проблемы проектной деятельности\Выступление\Для презентации\Симметр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1\Рабочий стол\документы\фото\2010.03.23. Конкурс учебных проектов\IMG_6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501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Способы вычисления площадей</a:t>
            </a:r>
            <a:endParaRPr lang="ru-RU" dirty="0"/>
          </a:p>
        </p:txBody>
      </p:sp>
      <p:pic>
        <p:nvPicPr>
          <p:cNvPr id="9218" name="Picture 2" descr="C:\Users\Пользователь\Desktop\8 кл Площади\Площади\carea2j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899" y="1700808"/>
            <a:ext cx="465260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7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туристической палатки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План. </a:t>
            </a:r>
            <a:endParaRPr lang="ru-RU" dirty="0"/>
          </a:p>
          <a:p>
            <a:pPr lvl="0"/>
            <a:r>
              <a:rPr lang="ru-RU" dirty="0"/>
              <a:t>Изготовить модель туристической палатки заданного образца в масштабе 1:100.</a:t>
            </a:r>
          </a:p>
          <a:p>
            <a:pPr lvl="0"/>
            <a:r>
              <a:rPr lang="ru-RU" dirty="0"/>
              <a:t>Произвести расчёты площади поверхности.</a:t>
            </a:r>
          </a:p>
          <a:p>
            <a:pPr lvl="0"/>
            <a:r>
              <a:rPr lang="ru-RU" dirty="0"/>
              <a:t>Произвести расчёты затрат необходимых материалов.</a:t>
            </a:r>
          </a:p>
          <a:p>
            <a:pPr lvl="0"/>
            <a:r>
              <a:rPr lang="ru-RU" dirty="0"/>
              <a:t>Произвести расчёт стоимости материалов.</a:t>
            </a:r>
          </a:p>
          <a:p>
            <a:pPr lvl="0"/>
            <a:r>
              <a:rPr lang="ru-RU" dirty="0"/>
              <a:t>Выбрать наиболее экономичный вариант.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29" y="2492896"/>
            <a:ext cx="419484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466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«Расчёт длины приводного ремня». Геометрия, 8 класс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4" y="1844824"/>
            <a:ext cx="2808312" cy="458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1689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136" y="1916832"/>
            <a:ext cx="2283436" cy="35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036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-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ачем </a:t>
            </a:r>
            <a:r>
              <a:rPr lang="ru-RU" dirty="0"/>
              <a:t>мы это делаем?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это даст ученику? </a:t>
            </a:r>
            <a:endParaRPr lang="ru-RU" dirty="0" smtClean="0"/>
          </a:p>
          <a:p>
            <a:r>
              <a:rPr lang="ru-RU" dirty="0" smtClean="0"/>
              <a:t>Чему </a:t>
            </a:r>
            <a:r>
              <a:rPr lang="ru-RU" dirty="0"/>
              <a:t>он научится?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будет проходить его развитие?</a:t>
            </a:r>
          </a:p>
          <a:p>
            <a:endParaRPr lang="ru-RU" dirty="0"/>
          </a:p>
        </p:txBody>
      </p:sp>
      <p:pic>
        <p:nvPicPr>
          <p:cNvPr id="1026" name="Picture 2" descr="G:\Методическая работа\Исследовательская группа по проектной деятельности\Педсовет Проблемы проектной деятельности\Выступление\Для презентации\Защита 11 к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2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моделей</a:t>
            </a:r>
            <a:endParaRPr lang="ru-RU" dirty="0"/>
          </a:p>
        </p:txBody>
      </p:sp>
      <p:pic>
        <p:nvPicPr>
          <p:cNvPr id="7170" name="Picture 2" descr="G:\Методическая работа\Исследовательская группа по проектной деятельности\Педсовет Проблемы проектной деятельности\Выступление\Для презентации\Моделирова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8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4194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36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r>
              <a:rPr lang="ru-RU"/>
              <a:t>«Треугольные конструкции в строении велосипедов»</a:t>
            </a:r>
          </a:p>
        </p:txBody>
      </p:sp>
      <p:pic>
        <p:nvPicPr>
          <p:cNvPr id="2054" name="Picture 6" descr="bicyc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08275"/>
            <a:ext cx="5975350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Rectangle 2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  И я хотел бы предложить свою версию велосипеда. Так – как мы знаем что рама велосипедах ломаются очень часто. Для того чтобы её усилить я придумал двойную раму. </a:t>
            </a:r>
          </a:p>
        </p:txBody>
      </p:sp>
      <p:sp>
        <p:nvSpPr>
          <p:cNvPr id="62490" name="Freeform 26"/>
          <p:cNvSpPr>
            <a:spLocks/>
          </p:cNvSpPr>
          <p:nvPr/>
        </p:nvSpPr>
        <p:spPr bwMode="auto">
          <a:xfrm>
            <a:off x="5219700" y="1844675"/>
            <a:ext cx="1728788" cy="6477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817" y="0"/>
              </a:cxn>
              <a:cxn ang="0">
                <a:pos x="1089" y="227"/>
              </a:cxn>
              <a:cxn ang="0">
                <a:pos x="862" y="408"/>
              </a:cxn>
              <a:cxn ang="0">
                <a:pos x="0" y="272"/>
              </a:cxn>
            </a:cxnLst>
            <a:rect l="0" t="0" r="r" b="b"/>
            <a:pathLst>
              <a:path w="1089" h="408">
                <a:moveTo>
                  <a:pt x="0" y="272"/>
                </a:moveTo>
                <a:lnTo>
                  <a:pt x="817" y="0"/>
                </a:lnTo>
                <a:lnTo>
                  <a:pt x="1089" y="227"/>
                </a:lnTo>
                <a:lnTo>
                  <a:pt x="862" y="408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>
            <a:off x="6516688" y="1844675"/>
            <a:ext cx="71437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5148263" y="22050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443663" y="2133600"/>
            <a:ext cx="2159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6948488" y="2060575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443663" y="2060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4716463" y="836613"/>
            <a:ext cx="347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/>
              <a:t>Вид с верху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Точны ли эти измерения?</a:t>
            </a:r>
            <a:endParaRPr lang="ru-RU" dirty="0"/>
          </a:p>
        </p:txBody>
      </p:sp>
      <p:pic>
        <p:nvPicPr>
          <p:cNvPr id="3074" name="Picture 2" descr="C:\Users\Пользователь\Desktop\Измерительные работы\image011_27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49" y="2276872"/>
            <a:ext cx="4371878" cy="25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1\Рабочий стол\документы\фото\2010.03.23. Конкурс учебных проектов\IMG_66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35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="" xmlns:a16="http://schemas.microsoft.com/office/drawing/2014/main" id="{95E10227-AC34-41FE-91F4-B1E6F806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106738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u="sng">
                <a:latin typeface="Comic Sans MS" panose="030F0702030302020204" pitchFamily="66" charset="0"/>
              </a:rPr>
              <a:t>II </a:t>
            </a:r>
            <a:r>
              <a:rPr lang="ru-RU" altLang="ru-RU" u="sng">
                <a:latin typeface="Comic Sans MS" panose="030F0702030302020204" pitchFamily="66" charset="0"/>
              </a:rPr>
              <a:t>Способ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="" xmlns:a16="http://schemas.microsoft.com/office/drawing/2014/main" id="{E5177367-79BD-4D6E-ACC6-FA8250EE5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  Для определения высоты 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Воскресенской церкви вторым                  </a:t>
            </a:r>
            <a:r>
              <a:rPr lang="en-US" altLang="ru-RU" sz="2400"/>
              <a:t> </a:t>
            </a:r>
            <a:r>
              <a:rPr lang="ru-RU" altLang="ru-RU" sz="2400"/>
              <a:t> </a:t>
            </a:r>
            <a:r>
              <a:rPr lang="en-US" altLang="ru-RU" sz="2400"/>
              <a:t>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способом расположим                  С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маленькое зеркало </a:t>
            </a:r>
            <a:r>
              <a:rPr lang="en-US" altLang="ru-RU" sz="2400"/>
              <a:t>D</a:t>
            </a:r>
            <a:r>
              <a:rPr lang="ru-RU" altLang="ru-RU" sz="2400"/>
              <a:t>                  В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 на поверхности земли </a:t>
            </a:r>
            <a:r>
              <a:rPr lang="en-US" altLang="ru-RU" sz="2400"/>
              <a:t>                   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и встанем на таком 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расстоянии, чтобы, </a:t>
            </a:r>
            <a:r>
              <a:rPr lang="en-US" altLang="ru-RU" sz="2400"/>
              <a:t>           A        </a:t>
            </a:r>
            <a:r>
              <a:rPr lang="ru-RU" altLang="ru-RU" sz="2400"/>
              <a:t>   </a:t>
            </a:r>
            <a:r>
              <a:rPr lang="ru-RU" altLang="ru-RU" sz="1000"/>
              <a:t>зеркало              </a:t>
            </a:r>
            <a:r>
              <a:rPr lang="ru-RU" altLang="ru-RU" sz="2400"/>
              <a:t>   Е</a:t>
            </a:r>
            <a:endParaRPr lang="en-US" altLang="ru-RU" sz="1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смотря в зеркало, 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отображалась вершина церкви</a:t>
            </a:r>
            <a:r>
              <a:rPr lang="en-US" altLang="ru-RU" sz="2400"/>
              <a:t> F</a:t>
            </a:r>
            <a:r>
              <a:rPr lang="ru-RU" altLang="ru-RU" sz="240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     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812088" y="2565400"/>
            <a:ext cx="3587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7812088" y="2060575"/>
            <a:ext cx="358775" cy="504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7956550" y="1916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8027988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5076825" y="3716338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6372225" y="1916113"/>
            <a:ext cx="16557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 flipV="1">
            <a:off x="5148263" y="2565400"/>
            <a:ext cx="1223962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>
            <a:off x="5003800" y="2492375"/>
            <a:ext cx="144463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8" name="Oval 13"/>
          <p:cNvSpPr>
            <a:spLocks noChangeArrowheads="1"/>
          </p:cNvSpPr>
          <p:nvPr/>
        </p:nvSpPr>
        <p:spPr bwMode="auto">
          <a:xfrm>
            <a:off x="5003800" y="2781300"/>
            <a:ext cx="142875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 flipH="1">
            <a:off x="4932363" y="3357563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>
            <a:off x="5148263" y="3284538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 flipH="1">
            <a:off x="4859338" y="2924175"/>
            <a:ext cx="1444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>
            <a:off x="5148263" y="2924175"/>
            <a:ext cx="1444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>
            <a:off x="5148263" y="24923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>
            <a:off x="5148263" y="25654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 flipH="1" flipV="1">
            <a:off x="6372225" y="37163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8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измеряются объёмы </a:t>
            </a:r>
            <a:r>
              <a:rPr lang="ru-RU" sz="3600" smtClean="0"/>
              <a:t>круглых  тел?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Геометрия </a:t>
            </a:r>
          </a:p>
          <a:p>
            <a:r>
              <a:rPr lang="ru-RU" dirty="0" smtClean="0"/>
              <a:t>11 класс</a:t>
            </a:r>
            <a:endParaRPr lang="ru-RU" dirty="0"/>
          </a:p>
        </p:txBody>
      </p:sp>
      <p:pic>
        <p:nvPicPr>
          <p:cNvPr id="4098" name="Picture 2" descr="C:\Users\Пользователь\Desktop\сканы 07.02\г11 2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83"/>
          <a:stretch/>
        </p:blipFill>
        <p:spPr bwMode="auto">
          <a:xfrm>
            <a:off x="611560" y="497043"/>
            <a:ext cx="8011900" cy="27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1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</a:t>
            </a:r>
            <a:endParaRPr lang="ru-RU" dirty="0"/>
          </a:p>
        </p:txBody>
      </p:sp>
      <p:pic>
        <p:nvPicPr>
          <p:cNvPr id="1026" name="Picture 2" descr="C:\Documents and Settings\1\Рабочий стол\документы\Сканы Насте\гр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118104" cy="2779776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документы\Сканы Насте\гр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000396" cy="2985166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документы\Сканы Насте\гр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3" y="1285860"/>
            <a:ext cx="2643206" cy="2413063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документы\Сканы Насте\гр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2"/>
            <a:ext cx="3246437" cy="329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54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Творческие проекты: рисунки, стихи, сказки, спектакли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Карликания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(Сказка о стране чисел)</a:t>
            </a:r>
          </a:p>
          <a:p>
            <a:pPr marL="0" indent="0">
              <a:buNone/>
            </a:pPr>
            <a:r>
              <a:rPr lang="ru-RU" dirty="0"/>
              <a:t>В далёкой </a:t>
            </a:r>
            <a:r>
              <a:rPr lang="ru-RU" dirty="0" err="1"/>
              <a:t>Карликании</a:t>
            </a:r>
            <a:r>
              <a:rPr lang="ru-RU" dirty="0"/>
              <a:t> (никто не знает где)</a:t>
            </a:r>
          </a:p>
          <a:p>
            <a:pPr marL="0" indent="0">
              <a:buNone/>
            </a:pPr>
            <a:r>
              <a:rPr lang="ru-RU" dirty="0"/>
              <a:t>Все числа проживали в одной большой стране.</a:t>
            </a:r>
          </a:p>
          <a:p>
            <a:pPr marL="0" indent="0">
              <a:buNone/>
            </a:pPr>
            <a:r>
              <a:rPr lang="ru-RU" dirty="0"/>
              <a:t>Там был у них за главного </a:t>
            </a:r>
            <a:r>
              <a:rPr lang="ru-RU" dirty="0" err="1"/>
              <a:t>выжнейший</a:t>
            </a:r>
            <a:r>
              <a:rPr lang="ru-RU" dirty="0"/>
              <a:t> круглый Ноль,</a:t>
            </a:r>
          </a:p>
          <a:p>
            <a:pPr marL="0" indent="0">
              <a:buNone/>
            </a:pPr>
            <a:r>
              <a:rPr lang="ru-RU" dirty="0"/>
              <a:t>Носил корону с мантией, короче, был король.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391523" cy="543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Графики улыбаются (40 графиков)</a:t>
            </a:r>
            <a:endParaRPr lang="ru-RU" dirty="0"/>
          </a:p>
        </p:txBody>
      </p:sp>
      <p:pic>
        <p:nvPicPr>
          <p:cNvPr id="9218" name="Picture 2" descr="G:\Методическая работа\Исследовательская группа по проектной деятельности\Педсовет Проблемы проектной деятельности\Выступление\Для презентации\Граф у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5" t="4585" r="47242" b="55253"/>
          <a:stretch/>
        </p:blipFill>
        <p:spPr bwMode="auto">
          <a:xfrm>
            <a:off x="4788024" y="1700808"/>
            <a:ext cx="3888432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487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Задача №1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Условие: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04864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Стоимость 15 ручек и 3 тетрадей равна 201 рублю. Какова стоимость одной ручки и одной тетради, если 6 ручек дороже 1 тетради на 10 рублей?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ÐÐ°ÑÑÐ¸Ð½ÐºÐ¸ Ð¿Ð¾ Ð·Ð°Ð¿ÑÐ¾ÑÑ ÑÑÑ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34272"/>
            <a:ext cx="3123728" cy="3123728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ÑÐµÑÑÐ°Ð´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89648"/>
            <a:ext cx="324036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выполняемых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сквозные, </a:t>
            </a:r>
          </a:p>
          <a:p>
            <a:r>
              <a:rPr lang="ru-RU" dirty="0" smtClean="0"/>
              <a:t>специальные </a:t>
            </a:r>
            <a:r>
              <a:rPr lang="ru-RU" dirty="0"/>
              <a:t>(тематические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особые, </a:t>
            </a:r>
          </a:p>
          <a:p>
            <a:r>
              <a:rPr lang="ru-RU" dirty="0" smtClean="0"/>
              <a:t>творческие.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G:\Методическая работа\Исследовательская группа по проектной деятельности\Педсовет Проблемы проектной деятельности\Выступление\Для презентации\Победители конкурса проект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834880" cy="3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57332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Победители школьного конкурса проектов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5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X 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стоимость 1 ручки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стоимость 1 тетради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57174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x+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6x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=10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6x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643314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15x+3(6x-10)=201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15x+18x-30=201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33x=231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x=7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y=6·7-10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y=32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93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Ответ: одна ручка стоит 7 рублей, одна тетрадь 32 рубля.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57158" y="2428868"/>
            <a:ext cx="642942" cy="11430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6146" name="Picture 2" descr="ÐÐ°ÑÑÐ¸Ð½ÐºÐ¸ Ð¿Ð¾ Ð·Ð°Ð¿ÑÐ¾ÑÑ Ð¼Ð°Ð»ÑÑÐ¸Ðº Ð´ÑÐ¼Ð°ÐµÑ Ð¼ÑÐ»ÑÑÑÑ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58121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Сборник задач «Черепахи»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47" y="2060848"/>
            <a:ext cx="34932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600000" cy="16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2286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97134"/>
            <a:ext cx="26003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87625" y="476250"/>
            <a:ext cx="684076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Calibri" pitchFamily="34" charset="0"/>
              </a:rPr>
              <a:t>Пропорции в природе. Измерение </a:t>
            </a:r>
            <a:r>
              <a:rPr lang="ru-RU" sz="2400" b="1" dirty="0">
                <a:latin typeface="Calibri" pitchFamily="34" charset="0"/>
              </a:rPr>
              <a:t>веток составление 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пропорций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0825" y="1484313"/>
            <a:ext cx="1008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Calibri" pitchFamily="34" charset="0"/>
              </a:rPr>
              <a:t>№2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13325"/>
            <a:ext cx="381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4067175" y="50847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>
                <a:latin typeface="Calibri" pitchFamily="34" charset="0"/>
                <a:cs typeface="Times New Roman" pitchFamily="18" charset="0"/>
              </a:rPr>
              <a:t>=</a:t>
            </a:r>
            <a:endParaRPr lang="ru-RU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2588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4" name="Picture 10" descr="https://pp.userapi.com/c846018/v846018143/5af38/I0fcRkoN-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70567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0073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Сквозные проекты по разделу «Статистика»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5503455"/>
              </p:ext>
            </p:extLst>
          </p:nvPr>
        </p:nvGraphicFramePr>
        <p:xfrm>
          <a:off x="457200" y="908721"/>
          <a:ext cx="8229600" cy="137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84176"/>
                <a:gridCol w="2520280"/>
                <a:gridCol w="3610744"/>
              </a:tblGrid>
              <a:tr h="50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Изучаемая 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Элементы освоения проектной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Круговые и столбчатые диаграммы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(Перед изучением темы). Сколько времени мы тратим на…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Учатся ставить проблемные вопросы, представлять данные в презентации.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7089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869155"/>
              </p:ext>
            </p:extLst>
          </p:nvPr>
        </p:nvGraphicFramePr>
        <p:xfrm>
          <a:off x="457200" y="2420888"/>
          <a:ext cx="8229600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53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спортом по будням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Сквозные проекты по разделу «Статистика»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3955580"/>
              </p:ext>
            </p:extLst>
          </p:nvPr>
        </p:nvGraphicFramePr>
        <p:xfrm>
          <a:off x="457200" y="908721"/>
          <a:ext cx="8229600" cy="150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84176"/>
                <a:gridCol w="2520280"/>
                <a:gridCol w="3610744"/>
              </a:tblGrid>
              <a:tr h="50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Изучаемая 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Элементы освоения проектной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1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диаграмм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школы в числах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Учатся самостоятельно формулировать проблему, анализировать реальные данные, преобразовывать диаграммы из одного вида в другой.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357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История Вятской школы в числах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 descr="D:\Дела школьные\История школы, села\Мальцева Н.Ю\фотографии для юбилея школы\кружок штангистов Вятской школы.jpg"/>
          <p:cNvPicPr/>
          <p:nvPr/>
        </p:nvPicPr>
        <p:blipFill>
          <a:blip r:embed="rId2"/>
          <a:srcRect b="44748"/>
          <a:stretch>
            <a:fillRect/>
          </a:stretch>
        </p:blipFill>
        <p:spPr bwMode="auto">
          <a:xfrm>
            <a:off x="1214414" y="2000240"/>
            <a:ext cx="6643734" cy="44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08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Прогноз количества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2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Сквозные проекты по разделу «Статистика»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9379115"/>
              </p:ext>
            </p:extLst>
          </p:nvPr>
        </p:nvGraphicFramePr>
        <p:xfrm>
          <a:off x="457200" y="908721"/>
          <a:ext cx="8229600" cy="9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84176"/>
                <a:gridCol w="2520280"/>
                <a:gridCol w="3610744"/>
              </a:tblGrid>
              <a:tr h="86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Функциональные зависимости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Реальные функциональные зависимости (линейная функция в окружающем мире)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и анализ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7770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3573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657</Words>
  <Application>Microsoft Office PowerPoint</Application>
  <PresentationFormat>Экран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Проблемы проектной деятельности</vt:lpstr>
      <vt:lpstr>Главное - цель</vt:lpstr>
      <vt:lpstr>Типы выполняемых проектов</vt:lpstr>
      <vt:lpstr>Сквозные проекты по разделу «Статистика»</vt:lpstr>
      <vt:lpstr>Занятие спортом по будням</vt:lpstr>
      <vt:lpstr>Сквозные проекты по разделу «Статистика»</vt:lpstr>
      <vt:lpstr>История Вятской школы в числах</vt:lpstr>
      <vt:lpstr>Прогноз количества обучающихся</vt:lpstr>
      <vt:lpstr>Сквозные проекты по разделу «Статистика»</vt:lpstr>
      <vt:lpstr>Сквозные проекты по разделу «Статистика»</vt:lpstr>
      <vt:lpstr>Сквозные проекты по разделу «Статистика»</vt:lpstr>
      <vt:lpstr>Сквозные проекты по разделу «Статистика»</vt:lpstr>
      <vt:lpstr>Рассмотрим выборку событий из данных  рядов Как часто первый станок давал погрешность в +0,3? 2 из 10 – это реальная частота наступления события: 0,2 Какова частота наступления этого события у второго станка? 1 из 10 (0,1) Если станки будут работать с таким же качеством, то каков прогноз частоты наступления события «деталь изготовлена с погрешностью +0,3 первым станком»? 2:10 = 0,2</vt:lpstr>
      <vt:lpstr>Специальные (тематические)</vt:lpstr>
      <vt:lpstr>Треугольник-трансформер</vt:lpstr>
      <vt:lpstr>Симметрия вокруг нас</vt:lpstr>
      <vt:lpstr>Способы вычисления площадей</vt:lpstr>
      <vt:lpstr>Изготовление туристической палатки</vt:lpstr>
      <vt:lpstr>Проект «Расчёт длины приводного ремня». Геометрия, 8 класс</vt:lpstr>
      <vt:lpstr>Создание моделей</vt:lpstr>
      <vt:lpstr>«Треугольные конструкции в строении велосипедов»</vt:lpstr>
      <vt:lpstr>Слайд 22</vt:lpstr>
      <vt:lpstr>Точны ли эти измерения?</vt:lpstr>
      <vt:lpstr>II Способ</vt:lpstr>
      <vt:lpstr>Как измеряются объёмы круглых  тел?</vt:lpstr>
      <vt:lpstr>Модуль</vt:lpstr>
      <vt:lpstr>Творческие проекты: рисунки, стихи, сказки, спектакли</vt:lpstr>
      <vt:lpstr>Графики улыбаются (40 графиков)</vt:lpstr>
      <vt:lpstr>Задача №1</vt:lpstr>
      <vt:lpstr>Решение:</vt:lpstr>
      <vt:lpstr>Сборник задач «Черепахи»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29</cp:revision>
  <dcterms:created xsi:type="dcterms:W3CDTF">2020-09-23T08:33:44Z</dcterms:created>
  <dcterms:modified xsi:type="dcterms:W3CDTF">2020-09-24T08:37:57Z</dcterms:modified>
</cp:coreProperties>
</file>