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vprtest.ru/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21876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Банковские </a:t>
            </a:r>
            <a:r>
              <a:rPr lang="ru-RU" b="1" dirty="0"/>
              <a:t>расчёты: кредиты, вклады, проценты</a:t>
            </a: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/>
              <a:t>Подготовка к ВПР.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7984" y="4077072"/>
            <a:ext cx="3344416" cy="1561728"/>
          </a:xfrm>
        </p:spPr>
        <p:txBody>
          <a:bodyPr/>
          <a:lstStyle/>
          <a:p>
            <a:r>
              <a:rPr lang="ru-RU" dirty="0" smtClean="0"/>
              <a:t>Алгебра</a:t>
            </a:r>
          </a:p>
          <a:p>
            <a:r>
              <a:rPr lang="ru-RU" dirty="0" smtClean="0"/>
              <a:t>7 класс</a:t>
            </a:r>
            <a:endParaRPr lang="ru-RU" dirty="0"/>
          </a:p>
        </p:txBody>
      </p:sp>
      <p:pic>
        <p:nvPicPr>
          <p:cNvPr id="6146" name="Picture 2" descr="C:\Users\Пользователь\Desktop\Банковские расчёты\Иллюстрации к урокам\Банк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3645024"/>
            <a:ext cx="3839172" cy="2876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18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Проверка решений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i="1" dirty="0"/>
              <a:t>Коды для машины времени.</a:t>
            </a:r>
            <a:endParaRPr lang="ru-RU" dirty="0"/>
          </a:p>
          <a:p>
            <a:pPr marL="0" indent="0">
              <a:buNone/>
            </a:pPr>
            <a:r>
              <a:rPr lang="ru-RU" b="1" i="1" dirty="0"/>
              <a:t>Код 1</a:t>
            </a:r>
            <a:r>
              <a:rPr lang="ru-RU" dirty="0"/>
              <a:t>. Кодом является четырёхзначное число, которое делится на 6. В числе  275413 вычеркните 2 цифры так, чтобы получилось нужное число. </a:t>
            </a:r>
          </a:p>
          <a:p>
            <a:pPr marL="0" indent="0">
              <a:buNone/>
            </a:pPr>
            <a:r>
              <a:rPr lang="ru-RU" b="1" i="1" dirty="0"/>
              <a:t>Код 2.</a:t>
            </a:r>
            <a:r>
              <a:rPr lang="ru-RU" dirty="0"/>
              <a:t> Кодом является четырёхзначное число, которое делится на 15. В числе  215653 вычеркните 2 цифры так, чтобы получилось нужное число. </a:t>
            </a:r>
          </a:p>
          <a:p>
            <a:pPr marL="0" indent="0">
              <a:buNone/>
            </a:pPr>
            <a:r>
              <a:rPr lang="ru-RU" b="1" i="1" dirty="0"/>
              <a:t>Код 3.</a:t>
            </a:r>
            <a:r>
              <a:rPr lang="ru-RU" dirty="0"/>
              <a:t> Кодом является четырёхзначное число, которое делится на 18. В числе  275413 вычеркните 2 цифры так, чтобы получилось нужное число. </a:t>
            </a:r>
          </a:p>
          <a:p>
            <a:pPr marL="0" indent="0">
              <a:buNone/>
            </a:pPr>
            <a:r>
              <a:rPr lang="ru-RU" b="1" i="1" dirty="0"/>
              <a:t>Код 4.</a:t>
            </a:r>
            <a:r>
              <a:rPr lang="ru-RU" dirty="0"/>
              <a:t> Кодом является четырёхзначное число, которое делится на 12. В числе  374523 вычеркните 2 цифры так, чтобы получилось нужное число.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500" dirty="0" smtClean="0"/>
              <a:t>1) 2754</a:t>
            </a:r>
          </a:p>
          <a:p>
            <a:pPr marL="0" indent="0">
              <a:buNone/>
            </a:pPr>
            <a:r>
              <a:rPr lang="ru-RU" sz="4500" dirty="0" smtClean="0"/>
              <a:t>2) 2565</a:t>
            </a:r>
          </a:p>
          <a:p>
            <a:pPr marL="0" indent="0">
              <a:buNone/>
            </a:pPr>
            <a:r>
              <a:rPr lang="ru-RU" sz="4500" dirty="0" smtClean="0"/>
              <a:t>3) 2754</a:t>
            </a:r>
          </a:p>
          <a:p>
            <a:pPr marL="0" indent="0">
              <a:buNone/>
            </a:pPr>
            <a:r>
              <a:rPr lang="ru-RU" sz="4500" dirty="0" smtClean="0"/>
              <a:t>4) 7452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194" name="Picture 2" descr="C:\Users\Пользователь\Desktop\Банковские расчёты\Иллюстрации к урокам\машина времени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18"/>
          <a:stretch/>
        </p:blipFill>
        <p:spPr bwMode="auto">
          <a:xfrm>
            <a:off x="5128633" y="3367201"/>
            <a:ext cx="2683727" cy="2555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111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>
                <a:solidFill>
                  <a:srgbClr val="00B050"/>
                </a:solidFill>
              </a:rPr>
              <a:t>Оценка выступлений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1.Правильность речи – 1б.</a:t>
            </a:r>
          </a:p>
          <a:p>
            <a:pPr marL="0" indent="0">
              <a:buNone/>
            </a:pPr>
            <a:r>
              <a:rPr lang="ru-RU" dirty="0"/>
              <a:t>2.Логичность выступления – 1б.</a:t>
            </a:r>
          </a:p>
          <a:p>
            <a:pPr marL="0" indent="0">
              <a:buNone/>
            </a:pPr>
            <a:r>
              <a:rPr lang="ru-RU" dirty="0"/>
              <a:t>3.Правильность записи решения – 1б.</a:t>
            </a:r>
          </a:p>
          <a:p>
            <a:pPr marL="0" indent="0">
              <a:buNone/>
            </a:pPr>
            <a:r>
              <a:rPr lang="ru-RU" dirty="0"/>
              <a:t>4.Обоснованность вывода – 1б.</a:t>
            </a:r>
          </a:p>
          <a:p>
            <a:pPr marL="0" indent="0">
              <a:buNone/>
            </a:pPr>
            <a:r>
              <a:rPr lang="ru-RU" dirty="0"/>
              <a:t>5.Безошибочные вычисления – 1б.</a:t>
            </a:r>
          </a:p>
          <a:p>
            <a:pPr marL="0" indent="0">
              <a:buNone/>
            </a:pPr>
            <a:r>
              <a:rPr lang="ru-RU" dirty="0"/>
              <a:t>6.Подтверждение ответа проверкой – 1б.</a:t>
            </a:r>
          </a:p>
          <a:p>
            <a:pPr marL="0" indent="0">
              <a:buNone/>
            </a:pPr>
            <a:r>
              <a:rPr lang="ru-RU" dirty="0">
                <a:solidFill>
                  <a:srgbClr val="006C31"/>
                </a:solidFill>
              </a:rPr>
              <a:t>Максимальное количество – 6 баллов; </a:t>
            </a:r>
            <a:endParaRPr lang="ru-RU" dirty="0" smtClean="0">
              <a:solidFill>
                <a:srgbClr val="006C3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6C31"/>
                </a:solidFill>
              </a:rPr>
              <a:t>5-6 </a:t>
            </a:r>
            <a:r>
              <a:rPr lang="ru-RU" dirty="0">
                <a:solidFill>
                  <a:srgbClr val="006C31"/>
                </a:solidFill>
              </a:rPr>
              <a:t>б. – «5»,  </a:t>
            </a:r>
            <a:endParaRPr lang="ru-RU" dirty="0" smtClean="0">
              <a:solidFill>
                <a:srgbClr val="006C3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6C31"/>
                </a:solidFill>
              </a:rPr>
              <a:t>4б</a:t>
            </a:r>
            <a:r>
              <a:rPr lang="ru-RU" dirty="0">
                <a:solidFill>
                  <a:srgbClr val="006C31"/>
                </a:solidFill>
              </a:rPr>
              <a:t>. – «4», </a:t>
            </a:r>
            <a:endParaRPr lang="ru-RU" dirty="0" smtClean="0">
              <a:solidFill>
                <a:srgbClr val="006C31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6C31"/>
                </a:solidFill>
              </a:rPr>
              <a:t>3б</a:t>
            </a:r>
            <a:r>
              <a:rPr lang="ru-RU" dirty="0">
                <a:solidFill>
                  <a:srgbClr val="006C31"/>
                </a:solidFill>
              </a:rPr>
              <a:t>. – «3».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 descr="C:\Users\Пользователь\Desktop\Банковские расчёты\Иллюстрации к урокам\Проценты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516981"/>
            <a:ext cx="4038600" cy="269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754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dirty="0" smtClean="0"/>
              <a:t>Слова благодарности изобретателю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Что нового вы приобрели на уроке?</a:t>
            </a:r>
          </a:p>
          <a:p>
            <a:r>
              <a:rPr lang="ru-RU" dirty="0"/>
              <a:t>Что помогало вам в работе?</a:t>
            </a:r>
          </a:p>
          <a:p>
            <a:r>
              <a:rPr lang="ru-RU" dirty="0"/>
              <a:t>Какие были препятствия?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122" name="Picture 2" descr="C:\Users\Пользователь\Desktop\Банковские расчёты\Иллюстрации к урокам\time-machine-01.jpg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17"/>
          <a:stretch/>
        </p:blipFill>
        <p:spPr bwMode="auto">
          <a:xfrm>
            <a:off x="4648200" y="1860037"/>
            <a:ext cx="4038600" cy="3749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561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Домашнее задание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Пофантазируйте и придумайте такую ситуацию, в которой с помощью «машины времени» можно было получить прибыль от вклада в банке.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00B050"/>
                </a:solidFill>
              </a:rPr>
              <a:t>Источники для самостоятельной работы</a:t>
            </a:r>
          </a:p>
          <a:p>
            <a:pPr marL="0" lvl="0" indent="0">
              <a:buNone/>
            </a:pPr>
            <a:r>
              <a:rPr lang="ru-RU" dirty="0" smtClean="0"/>
              <a:t>1)Подготовка </a:t>
            </a:r>
            <a:r>
              <a:rPr lang="ru-RU" dirty="0"/>
              <a:t>к Всероссийской проверочной работе. Математика. 7 класс. Тренажёр для школьников/ Авт.-сост.: А.Б. </a:t>
            </a:r>
            <a:r>
              <a:rPr lang="ru-RU" dirty="0" err="1"/>
              <a:t>Бахова</a:t>
            </a:r>
            <a:r>
              <a:rPr lang="ru-RU" dirty="0"/>
              <a:t>, Е.В. Медведева. – М.: Планета, 2018.</a:t>
            </a:r>
          </a:p>
          <a:p>
            <a:pPr marL="0" lvl="0" indent="0">
              <a:buNone/>
            </a:pPr>
            <a:r>
              <a:rPr lang="ru-RU" dirty="0" smtClean="0"/>
              <a:t>2)Рязановский </a:t>
            </a:r>
            <a:r>
              <a:rPr lang="ru-RU" dirty="0"/>
              <a:t>А.Р. Всероссийская проверочная работа. Математика. 7 класс. Практикум ФГОС. – М. Экзамен, 2016.</a:t>
            </a:r>
          </a:p>
          <a:p>
            <a:pPr marL="0" lvl="0" indent="0">
              <a:buNone/>
            </a:pPr>
            <a:r>
              <a:rPr lang="ru-RU" dirty="0" smtClean="0"/>
              <a:t>3) </a:t>
            </a:r>
            <a:r>
              <a:rPr lang="en-US" u="sng" dirty="0">
                <a:hlinkClick r:id="rId2"/>
              </a:rPr>
              <a:t>https://vprtest.ru</a:t>
            </a:r>
            <a:r>
              <a:rPr lang="en-US" dirty="0"/>
              <a:t>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9398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Цели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/>
              <a:t>Повторить алгоритмы решения задач на проценты.</a:t>
            </a:r>
            <a:endParaRPr lang="ru-RU" dirty="0"/>
          </a:p>
          <a:p>
            <a:r>
              <a:rPr lang="ru-RU" i="1" dirty="0"/>
              <a:t>Проверить свои навыки по решению задач различного типа на проценты.</a:t>
            </a:r>
            <a:endParaRPr lang="ru-RU" dirty="0"/>
          </a:p>
          <a:p>
            <a:r>
              <a:rPr lang="ru-RU" i="1" dirty="0"/>
              <a:t>Проверить на практике вычислительные навыки и навыки использования признаков делимости.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3074" name="Picture 2" descr="C:\Users\Пользователь\Desktop\Банковские расчёты\Иллюстрации к урокам\Проценты и человечек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55437"/>
            <a:ext cx="4038600" cy="3015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843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Тест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Вариант 1.</a:t>
            </a:r>
          </a:p>
          <a:p>
            <a:pPr marL="0" lvl="0" indent="0">
              <a:buNone/>
            </a:pPr>
            <a:r>
              <a:rPr lang="ru-RU" dirty="0" smtClean="0"/>
              <a:t>1. Если </a:t>
            </a:r>
            <a:r>
              <a:rPr lang="ru-RU" dirty="0"/>
              <a:t>скорость увеличилась на 40%, то во сколько раз она увеличилась? </a:t>
            </a:r>
          </a:p>
          <a:p>
            <a:pPr marL="0" lvl="0" indent="0">
              <a:buNone/>
            </a:pPr>
            <a:r>
              <a:rPr lang="ru-RU" dirty="0" smtClean="0"/>
              <a:t>2. Стоимость </a:t>
            </a:r>
            <a:r>
              <a:rPr lang="ru-RU" dirty="0"/>
              <a:t>товара уменьшилась на 20%, во сколько раз меньше стала стоимость?</a:t>
            </a:r>
          </a:p>
          <a:p>
            <a:pPr marL="0" lvl="0" indent="0">
              <a:buNone/>
            </a:pPr>
            <a:r>
              <a:rPr lang="ru-RU" dirty="0" smtClean="0"/>
              <a:t>3. Скорость </a:t>
            </a:r>
            <a:r>
              <a:rPr lang="ru-RU" dirty="0"/>
              <a:t>автомобиля уменьшилась в 0,7 раз, на сколько процентов уменьшилась скорость? </a:t>
            </a:r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Вариант 2.</a:t>
            </a:r>
          </a:p>
          <a:p>
            <a:pPr marL="0" lvl="0" indent="0">
              <a:buNone/>
            </a:pPr>
            <a:r>
              <a:rPr lang="ru-RU" dirty="0" smtClean="0"/>
              <a:t>1. Производительность </a:t>
            </a:r>
            <a:r>
              <a:rPr lang="ru-RU" dirty="0"/>
              <a:t>труда возросла на 10%, во сколько раз увеличилась производительность труда? </a:t>
            </a:r>
          </a:p>
          <a:p>
            <a:pPr marL="0" lvl="0" indent="0">
              <a:buNone/>
            </a:pPr>
            <a:r>
              <a:rPr lang="ru-RU" dirty="0" smtClean="0"/>
              <a:t>2. Во </a:t>
            </a:r>
            <a:r>
              <a:rPr lang="ru-RU" dirty="0"/>
              <a:t>время просушки зерна оно теряет 30% массы, во сколько раз уменьшилась масса просушенного зерна? </a:t>
            </a:r>
          </a:p>
          <a:p>
            <a:pPr marL="0" lvl="0" indent="0">
              <a:buNone/>
            </a:pPr>
            <a:r>
              <a:rPr lang="ru-RU" dirty="0" smtClean="0"/>
              <a:t>3. Цена </a:t>
            </a:r>
            <a:r>
              <a:rPr lang="ru-RU" dirty="0"/>
              <a:t>товара возросла в 1,2 раза, на сколько процентов она возросла?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892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Вариант 1.</a:t>
            </a:r>
          </a:p>
          <a:p>
            <a:pPr marL="514350" indent="-514350">
              <a:buAutoNum type="arabicPeriod"/>
            </a:pPr>
            <a:r>
              <a:rPr lang="ru-RU" dirty="0" smtClean="0"/>
              <a:t>В 1,4 раза</a:t>
            </a:r>
          </a:p>
          <a:p>
            <a:pPr marL="514350" indent="-514350">
              <a:buAutoNum type="arabicPeriod"/>
            </a:pPr>
            <a:r>
              <a:rPr lang="ru-RU" dirty="0" smtClean="0"/>
              <a:t>В 0,8 раза</a:t>
            </a:r>
          </a:p>
          <a:p>
            <a:pPr marL="514350" indent="-514350">
              <a:buAutoNum type="arabicPeriod"/>
            </a:pPr>
            <a:r>
              <a:rPr lang="ru-RU" dirty="0" smtClean="0"/>
              <a:t>30%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Вариант 2.</a:t>
            </a:r>
          </a:p>
          <a:p>
            <a:pPr marL="514350" indent="-514350">
              <a:buAutoNum type="arabicPeriod"/>
            </a:pPr>
            <a:r>
              <a:rPr lang="ru-RU" dirty="0" smtClean="0"/>
              <a:t>В 1,1 раза</a:t>
            </a:r>
          </a:p>
          <a:p>
            <a:pPr marL="514350" indent="-514350">
              <a:buAutoNum type="arabicPeriod"/>
            </a:pPr>
            <a:r>
              <a:rPr lang="ru-RU" dirty="0" smtClean="0"/>
              <a:t>В 0,7 раза</a:t>
            </a:r>
          </a:p>
          <a:p>
            <a:pPr marL="514350" indent="-514350">
              <a:buAutoNum type="arabicPeriod"/>
            </a:pPr>
            <a:r>
              <a:rPr lang="ru-RU" dirty="0" smtClean="0"/>
              <a:t>20%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553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Задача 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ru-RU" dirty="0"/>
              <a:t>Предположим, что вы имеете сумму в 500000 рублей. В разных банках процентная ставка по вкладам различная. Если вы положите в банк свои сбережения, то какова будет накопленная сумма в зависимости от процентной ставки?</a:t>
            </a:r>
          </a:p>
          <a:p>
            <a:pPr marL="0" lvl="0" indent="0">
              <a:buNone/>
            </a:pPr>
            <a:r>
              <a:rPr lang="ru-RU" dirty="0" smtClean="0"/>
              <a:t>1)20</a:t>
            </a:r>
            <a:r>
              <a:rPr lang="ru-RU" dirty="0"/>
              <a:t>% </a:t>
            </a:r>
          </a:p>
          <a:p>
            <a:pPr marL="0" lvl="0" indent="0">
              <a:buNone/>
            </a:pPr>
            <a:r>
              <a:rPr lang="ru-RU" dirty="0" smtClean="0"/>
              <a:t>2)15</a:t>
            </a:r>
            <a:r>
              <a:rPr lang="ru-RU" dirty="0"/>
              <a:t>% </a:t>
            </a:r>
          </a:p>
          <a:p>
            <a:pPr marL="0" lvl="0" indent="0">
              <a:buNone/>
            </a:pPr>
            <a:r>
              <a:rPr lang="ru-RU" dirty="0" smtClean="0"/>
              <a:t>3)14,5</a:t>
            </a:r>
            <a:r>
              <a:rPr lang="ru-RU" dirty="0"/>
              <a:t>% </a:t>
            </a:r>
          </a:p>
          <a:p>
            <a:pPr marL="0" lvl="0" indent="0">
              <a:buNone/>
            </a:pPr>
            <a:r>
              <a:rPr lang="ru-RU" dirty="0" smtClean="0"/>
              <a:t>4)11,3</a:t>
            </a:r>
            <a:r>
              <a:rPr lang="ru-RU" dirty="0"/>
              <a:t>%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Ответы:</a:t>
            </a:r>
          </a:p>
          <a:p>
            <a:pPr marL="514350" indent="-514350">
              <a:buAutoNum type="arabicParenR"/>
            </a:pPr>
            <a:r>
              <a:rPr lang="ru-RU" dirty="0" smtClean="0"/>
              <a:t>100000р.</a:t>
            </a:r>
          </a:p>
          <a:p>
            <a:pPr marL="514350" indent="-514350">
              <a:buAutoNum type="arabicParenR"/>
            </a:pPr>
            <a:r>
              <a:rPr lang="ru-RU" dirty="0"/>
              <a:t>75000р</a:t>
            </a:r>
            <a:r>
              <a:rPr lang="ru-RU" dirty="0" smtClean="0"/>
              <a:t>.</a:t>
            </a:r>
          </a:p>
          <a:p>
            <a:pPr marL="514350" indent="-514350">
              <a:buAutoNum type="arabicParenR"/>
            </a:pPr>
            <a:r>
              <a:rPr lang="ru-RU" dirty="0"/>
              <a:t>72500р</a:t>
            </a:r>
            <a:r>
              <a:rPr lang="ru-RU" dirty="0" smtClean="0"/>
              <a:t>.</a:t>
            </a:r>
          </a:p>
          <a:p>
            <a:pPr marL="514350" indent="-514350">
              <a:buAutoNum type="arabicParenR"/>
            </a:pPr>
            <a:r>
              <a:rPr lang="ru-RU" dirty="0" smtClean="0"/>
              <a:t>56500р.</a:t>
            </a:r>
          </a:p>
          <a:p>
            <a:pPr marL="514350" indent="-514350">
              <a:buAutoNum type="arabicParenR"/>
            </a:pPr>
            <a:endParaRPr lang="ru-RU" dirty="0"/>
          </a:p>
        </p:txBody>
      </p:sp>
      <p:pic>
        <p:nvPicPr>
          <p:cNvPr id="7170" name="Picture 2" descr="C:\Users\Пользователь\Desktop\Банковские расчёты\Иллюстрации к урокам\Бан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3" y="3921535"/>
            <a:ext cx="2880320" cy="2189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611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Задача 2.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ru-RU" dirty="0"/>
              <a:t>Какова должна быть вложенная сумма, чтобы при ставке 7,5% было накоплено не менее 100000р.? 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Ответ: ≈</a:t>
            </a:r>
            <a:r>
              <a:rPr lang="ru-RU" dirty="0"/>
              <a:t>1333334р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2042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dirty="0" smtClean="0"/>
              <a:t>Задача 3.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ru-RU" dirty="0"/>
              <a:t>Бензин подорожал на треть. На сколько процентов меньше можно купить за те же деньги?</a:t>
            </a:r>
          </a:p>
          <a:p>
            <a:endParaRPr lang="ru-RU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Объект 3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ru-RU" dirty="0"/>
                  <a:t>Решение.</a:t>
                </a:r>
              </a:p>
              <a:p>
                <a:pPr marL="0" indent="0">
                  <a:buNone/>
                </a:pPr>
                <a:r>
                  <a:rPr lang="ru-RU" dirty="0"/>
                  <a:t>Бензин подорожал на треть, 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его </a:t>
                </a:r>
                <a:r>
                  <a:rPr lang="ru-RU" dirty="0"/>
                  <a:t>новая цена стала в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/>
                        </m:ctrlPr>
                      </m:fPr>
                      <m:num>
                        <m:r>
                          <a:rPr lang="ru-RU" i="1"/>
                          <m:t>4</m:t>
                        </m:r>
                      </m:num>
                      <m:den>
                        <m:r>
                          <a:rPr lang="ru-RU" i="1"/>
                          <m:t>3</m:t>
                        </m:r>
                      </m:den>
                    </m:f>
                  </m:oMath>
                </a14:m>
                <a:r>
                  <a:rPr lang="ru-RU" dirty="0"/>
                  <a:t> раза выше, </a:t>
                </a:r>
                <a:endParaRPr lang="ru-RU" dirty="0" smtClean="0"/>
              </a:p>
              <a:p>
                <a:pPr marL="0" indent="0">
                  <a:buNone/>
                </a:pPr>
                <a:r>
                  <a:rPr lang="ru-RU" dirty="0" smtClean="0"/>
                  <a:t>то </a:t>
                </a:r>
                <a:r>
                  <a:rPr lang="ru-RU" dirty="0"/>
                  <a:t>есть купить можно в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/>
                        </m:ctrlPr>
                      </m:fPr>
                      <m:num>
                        <m:r>
                          <a:rPr lang="ru-RU" i="1"/>
                          <m:t>4</m:t>
                        </m:r>
                      </m:num>
                      <m:den>
                        <m:r>
                          <a:rPr lang="ru-RU" i="1"/>
                          <m:t>3</m:t>
                        </m:r>
                      </m:den>
                    </m:f>
                  </m:oMath>
                </a14:m>
                <a:r>
                  <a:rPr lang="ru-RU" dirty="0"/>
                  <a:t> раза меньше, только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/>
                        </m:ctrlPr>
                      </m:fPr>
                      <m:num>
                        <m:r>
                          <a:rPr lang="ru-RU" i="1"/>
                          <m:t>3</m:t>
                        </m:r>
                      </m:num>
                      <m:den>
                        <m:r>
                          <a:rPr lang="ru-RU" i="1"/>
                          <m:t>4</m:t>
                        </m:r>
                      </m:den>
                    </m:f>
                  </m:oMath>
                </a14:m>
                <a:r>
                  <a:rPr lang="ru-RU" dirty="0"/>
                  <a:t> от прежнего количества (0,75). Количество приобретённого бензина будет на 25% меньше.</a:t>
                </a:r>
              </a:p>
              <a:p>
                <a:pPr marL="0" indent="0">
                  <a:buNone/>
                </a:pPr>
                <a:r>
                  <a:rPr lang="ru-RU" dirty="0"/>
                  <a:t>Ответ: на 25% меньше.</a:t>
                </a:r>
              </a:p>
              <a:p>
                <a:pPr marL="0" indent="0">
                  <a:buNone/>
                </a:pPr>
                <a:endParaRPr lang="ru-RU" dirty="0"/>
              </a:p>
            </p:txBody>
          </p:sp>
        </mc:Choice>
        <mc:Fallback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2"/>
                <a:stretch>
                  <a:fillRect l="-2417" t="-1887" r="-3474" b="-25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3797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Машина времени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Я вечером </a:t>
            </a:r>
            <a:r>
              <a:rPr lang="ru-RU" dirty="0" smtClean="0"/>
              <a:t>2018 </a:t>
            </a:r>
            <a:r>
              <a:rPr lang="ru-RU" dirty="0"/>
              <a:t>года залез в свою машину времени,  нажал несколько непонятных кнопок, после чего на дисплее зажглось число 1958, за ним 1959, а спустя ещё некоторое время – сразу 2000. Какое число появится на дисплее следующим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i="1" dirty="0"/>
              <a:t>На дисплее показано время: 19:58, 19:59, 20:00, значит следующее число будет 2001</a:t>
            </a:r>
            <a:endParaRPr lang="ru-RU" dirty="0"/>
          </a:p>
          <a:p>
            <a:endParaRPr lang="ru-RU" dirty="0"/>
          </a:p>
        </p:txBody>
      </p:sp>
      <p:pic>
        <p:nvPicPr>
          <p:cNvPr id="1029" name="Picture 5" descr="C:\Users\Пользователь\Desktop\Банковские расчёты\Иллюстрации к урокам\time-machine-01.jpg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58"/>
          <a:stretch/>
        </p:blipFill>
        <p:spPr bwMode="auto">
          <a:xfrm>
            <a:off x="207203" y="1628800"/>
            <a:ext cx="4288597" cy="3966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111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Приступаем к решению задач</a:t>
            </a:r>
            <a:endParaRPr lang="ru-RU" dirty="0"/>
          </a:p>
        </p:txBody>
      </p:sp>
      <p:pic>
        <p:nvPicPr>
          <p:cNvPr id="2050" name="Picture 2" descr="C:\Users\Пользователь\Desktop\Банковские расчёты\Иллюстрации к урокам\Банк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4131" y="1844824"/>
            <a:ext cx="7154681" cy="26708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17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688</Words>
  <Application>Microsoft Office PowerPoint</Application>
  <PresentationFormat>Экран (4:3)</PresentationFormat>
  <Paragraphs>81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Банковские расчёты: кредиты, вклады, проценты.  Подготовка к ВПР. </vt:lpstr>
      <vt:lpstr>Цели</vt:lpstr>
      <vt:lpstr>Тест</vt:lpstr>
      <vt:lpstr>Ответы</vt:lpstr>
      <vt:lpstr>Задача 1.</vt:lpstr>
      <vt:lpstr>Задача 2.</vt:lpstr>
      <vt:lpstr>Задача 3.</vt:lpstr>
      <vt:lpstr>Машина времени</vt:lpstr>
      <vt:lpstr>Приступаем к решению задач</vt:lpstr>
      <vt:lpstr>Проверка решений</vt:lpstr>
      <vt:lpstr>Оценка выступлений</vt:lpstr>
      <vt:lpstr>Слова благодарности изобретателю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Банковские расчёты: кредиты, вклады, проценты.  Подготовка к ВПР. </dc:title>
  <dc:creator>Пользователь</dc:creator>
  <cp:lastModifiedBy>Пользователь</cp:lastModifiedBy>
  <cp:revision>22</cp:revision>
  <dcterms:created xsi:type="dcterms:W3CDTF">2019-02-06T10:04:50Z</dcterms:created>
  <dcterms:modified xsi:type="dcterms:W3CDTF">2019-02-06T11:15:39Z</dcterms:modified>
</cp:coreProperties>
</file>