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58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Как измеряются</a:t>
            </a:r>
            <a:r>
              <a:rPr lang="ru-RU" sz="3600" dirty="0" smtClean="0"/>
              <a:t> объёмы </a:t>
            </a:r>
            <a:r>
              <a:rPr lang="ru-RU" sz="3600" smtClean="0"/>
              <a:t>круглых  тел?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Геометрия </a:t>
            </a:r>
          </a:p>
          <a:p>
            <a:r>
              <a:rPr lang="ru-RU" dirty="0" smtClean="0"/>
              <a:t>11 класс</a:t>
            </a:r>
            <a:endParaRPr lang="ru-RU" dirty="0"/>
          </a:p>
        </p:txBody>
      </p:sp>
      <p:pic>
        <p:nvPicPr>
          <p:cNvPr id="4098" name="Picture 2" descr="C:\Users\Пользователь\Desktop\сканы 07.02\г11 23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"/>
          <a:stretch/>
        </p:blipFill>
        <p:spPr bwMode="auto">
          <a:xfrm>
            <a:off x="611560" y="497043"/>
            <a:ext cx="8011900" cy="272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01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Пример 1. </a:t>
            </a:r>
            <a:r>
              <a:rPr lang="ru-RU" dirty="0"/>
              <a:t>О</a:t>
            </a:r>
            <a:r>
              <a:rPr lang="ru-RU" dirty="0" smtClean="0"/>
              <a:t>бъём шара.</a:t>
            </a:r>
            <a:endParaRPr lang="ru-RU" dirty="0"/>
          </a:p>
        </p:txBody>
      </p:sp>
      <p:pic>
        <p:nvPicPr>
          <p:cNvPr id="8194" name="Picture 2" descr="C:\Users\Пользователь\Desktop\сканы 07.02\г11 11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39" y="1484784"/>
            <a:ext cx="2970609" cy="31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ользователь\Desktop\сканы 07.02\г11 12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653136"/>
            <a:ext cx="8424937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24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Пример 2. Объём шарового сегмента.</a:t>
            </a:r>
            <a:endParaRPr lang="ru-RU" dirty="0"/>
          </a:p>
        </p:txBody>
      </p:sp>
      <p:pic>
        <p:nvPicPr>
          <p:cNvPr id="9218" name="Picture 2" descr="C:\Users\Пользователь\Desktop\сканы 07.02\г11 13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23612"/>
            <a:ext cx="2681040" cy="26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Пользователь\Desktop\сканы 07.02\г11 14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15" y="3212976"/>
            <a:ext cx="350244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68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Пример 3. Объём шарового слоя.</a:t>
            </a:r>
            <a:endParaRPr lang="ru-RU" dirty="0"/>
          </a:p>
        </p:txBody>
      </p:sp>
      <p:pic>
        <p:nvPicPr>
          <p:cNvPr id="10242" name="Picture 2" descr="C:\Users\Пользователь\Desktop\сканы 07.02\г11 15.jpe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"/>
          <a:stretch/>
        </p:blipFill>
        <p:spPr bwMode="auto">
          <a:xfrm>
            <a:off x="467544" y="1124744"/>
            <a:ext cx="27479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Пользователь\Desktop\сканы 07.02\г11 16.jpe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2"/>
          <a:stretch/>
        </p:blipFill>
        <p:spPr bwMode="auto">
          <a:xfrm>
            <a:off x="755576" y="4221088"/>
            <a:ext cx="7419433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86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Пример 4. Объём шарового сектора.</a:t>
            </a:r>
            <a:endParaRPr lang="ru-RU" dirty="0"/>
          </a:p>
        </p:txBody>
      </p:sp>
      <p:pic>
        <p:nvPicPr>
          <p:cNvPr id="11266" name="Picture 2" descr="C:\Users\Пользователь\Desktop\сканы 07.02\г11 17.jpe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1" b="6954"/>
          <a:stretch/>
        </p:blipFill>
        <p:spPr bwMode="auto">
          <a:xfrm>
            <a:off x="590583" y="1628801"/>
            <a:ext cx="2541257" cy="273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Пользователь\Desktop\сканы 07.02\г11 1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668567"/>
            <a:ext cx="4608512" cy="175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94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Группа 1. Практическое определение соотношения объёмов.</a:t>
            </a:r>
            <a:endParaRPr lang="ru-RU" dirty="0"/>
          </a:p>
        </p:txBody>
      </p:sp>
      <p:pic>
        <p:nvPicPr>
          <p:cNvPr id="2050" name="Picture 2" descr="C:\Users\Пользователь\Desktop\сканы 07.02\г11 1.jpe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2"/>
          <a:stretch/>
        </p:blipFill>
        <p:spPr bwMode="auto">
          <a:xfrm>
            <a:off x="395536" y="2245850"/>
            <a:ext cx="1296144" cy="14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Оборудование: полые цилиндр и конус равной высоты и равного основания.</a:t>
            </a:r>
          </a:p>
          <a:p>
            <a:pPr marL="0" indent="0">
              <a:buNone/>
            </a:pPr>
            <a:r>
              <a:rPr lang="ru-RU" dirty="0" smtClean="0"/>
              <a:t>Цель: сравнить объём цилиндра и конуса.</a:t>
            </a:r>
            <a:endParaRPr lang="ru-RU" dirty="0"/>
          </a:p>
        </p:txBody>
      </p:sp>
      <p:pic>
        <p:nvPicPr>
          <p:cNvPr id="2051" name="Picture 3" descr="C:\Users\Пользователь\Desktop\сканы 07.02\г11 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58444"/>
            <a:ext cx="1224136" cy="168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0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mtClean="0"/>
              <a:t>Группа 2. 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Получить формулу объёма конуса методом ограничений пирамиды.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68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Группа 3.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96267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Получить формулу объёма конуса с использованием интегрирования.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Пользователь\Desktop\сканы 07.02\г11 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268213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419872" y="1124744"/>
                <a:ext cx="5266928" cy="500141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Необходимо найти объём фигуры, полученной от вращения графика функции </a:t>
                </a:r>
                <a:r>
                  <a:rPr lang="en-US" dirty="0" smtClean="0"/>
                  <a:t>f(x)=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den>
                    </m:f>
                  </m:oMath>
                </a14:m>
                <a:r>
                  <a:rPr lang="en-US" dirty="0" smtClean="0"/>
                  <a:t>x, </a:t>
                </a:r>
                <a:r>
                  <a:rPr lang="ru-RU" dirty="0" smtClean="0"/>
                  <a:t>ограниченной линиями у=0, х=0, х=Н (ОВ).</a:t>
                </a:r>
                <a:endParaRPr lang="ru-RU" dirty="0"/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419872" y="1124744"/>
                <a:ext cx="5266928" cy="5001419"/>
              </a:xfrm>
              <a:blipFill rotWithShape="1">
                <a:blip r:embed="rId3"/>
                <a:stretch>
                  <a:fillRect l="-2315" t="-10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3" descr="C:\Users\Пользователь\Desktop\сканы 07.02\г11 4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24"/>
          <a:stretch/>
        </p:blipFill>
        <p:spPr bwMode="auto">
          <a:xfrm>
            <a:off x="3203848" y="3789040"/>
            <a:ext cx="57606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09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3 группы получили формулу объёма конуса разными способами.</a:t>
            </a:r>
          </a:p>
          <a:p>
            <a:pPr marL="0" indent="0">
              <a:buNone/>
            </a:pPr>
            <a:r>
              <a:rPr lang="ru-RU" dirty="0" smtClean="0"/>
              <a:t>Какой из способов вызвал у вас интерес?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V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осн.</m:t>
                        </m:r>
                      </m:sub>
                    </m:sSub>
                  </m:oMath>
                </a14:m>
                <a:r>
                  <a:rPr lang="ru-RU" dirty="0" smtClean="0"/>
                  <a:t>·Н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2"/>
                <a:stretch>
                  <a:fillRect l="-3172" t="-12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05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§§81, 82, с. 170, 174-175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Одним из выбранных способов вывести формулу объёма усечённого конуса.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597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Выбрать способ получения формул объёмов тел вращения.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32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Способ 1. Практический.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Практическим путём находим объёмы тел при помощи какой-либо меры. </a:t>
            </a:r>
            <a:endParaRPr lang="ru-RU" dirty="0"/>
          </a:p>
        </p:txBody>
      </p:sp>
      <p:pic>
        <p:nvPicPr>
          <p:cNvPr id="1026" name="Picture 2" descr="F:\Объёмы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82768"/>
            <a:ext cx="2808312" cy="139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Объёмы\img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" t="18377" r="52183" b="24310"/>
          <a:stretch/>
        </p:blipFill>
        <p:spPr bwMode="auto">
          <a:xfrm>
            <a:off x="899592" y="1988840"/>
            <a:ext cx="2853581" cy="300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61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Практический способ использовал Архимед (</a:t>
            </a:r>
            <a:r>
              <a:rPr lang="ru-RU" dirty="0" err="1" smtClean="0"/>
              <a:t>ок</a:t>
            </a:r>
            <a:r>
              <a:rPr lang="ru-RU" dirty="0" smtClean="0"/>
              <a:t>. 287 – 212 гг. до н.э.)</a:t>
            </a:r>
            <a:endParaRPr lang="ru-RU" dirty="0"/>
          </a:p>
        </p:txBody>
      </p:sp>
      <p:pic>
        <p:nvPicPr>
          <p:cNvPr id="5" name="Picture 2" descr="F:\Архимед фото\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516981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Сформулировал аксиомы, относящиеся к измерению величин.</a:t>
            </a:r>
          </a:p>
          <a:p>
            <a:pPr marL="0" indent="0">
              <a:buNone/>
            </a:pPr>
            <a:r>
              <a:rPr lang="ru-RU" dirty="0" smtClean="0"/>
              <a:t>Нашёл общий метод, позволяющий определять любой объём.</a:t>
            </a:r>
          </a:p>
          <a:p>
            <a:pPr marL="0" indent="0">
              <a:buNone/>
            </a:pPr>
            <a:r>
              <a:rPr lang="ru-RU" dirty="0" smtClean="0"/>
              <a:t>Его «метод исчерпывания» стал основой интегрального исчисления.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98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C:\Users\Acer\AppData\Local\Microsoft\Windows\Temporary Internet Files\Content.Word\Новый рисунок (7).bmp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4119" y="2072705"/>
            <a:ext cx="3304762" cy="358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Объект 5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Больше всего Архимед гордился тем, что первым получил соотношение объёма шара и описанного вокруг цилиндра, которое равно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 smtClean="0"/>
                  <a:t>. Сочетание этих фигур по его завещанию </a:t>
                </a:r>
                <a:r>
                  <a:rPr lang="ru-RU" smtClean="0"/>
                  <a:t>было изображено на </a:t>
                </a:r>
                <a:r>
                  <a:rPr lang="ru-RU" dirty="0" smtClean="0"/>
                  <a:t>его могильной плите.</a:t>
                </a:r>
                <a:endParaRPr lang="ru-RU" dirty="0"/>
              </a:p>
            </p:txBody>
          </p:sp>
        </mc:Choice>
        <mc:Fallback xmlns=""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3172" t="-2156" r="-1813" b="-26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790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Практическое измерение объёмов использовалось долго.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C000"/>
                </a:solidFill>
              </a:rPr>
              <a:t>Этим объясняется существование огромного набора мер объёмов: галлон, ведро, бочка и т.д.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074" name="Picture 2" descr="C:\Users\Пользователь\Desktop\сканы 07.02\г11 21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318374"/>
            <a:ext cx="3465615" cy="491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08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Исаак Ньютон, Готфрид Лейбниц, Жан Даламбер, Леонард Эйлер развили теорию пределов.</a:t>
            </a:r>
            <a:endParaRPr lang="ru-RU" dirty="0"/>
          </a:p>
        </p:txBody>
      </p:sp>
      <p:pic>
        <p:nvPicPr>
          <p:cNvPr id="6146" name="Picture 2" descr="F:\Ньютон\15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61589"/>
            <a:ext cx="1584176" cy="211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Ньютон\Fg5zm4MmmK2n_isaak-niu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1598483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Ньютон\pic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30553"/>
            <a:ext cx="1800200" cy="250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Ньютон\Без назван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453"/>
            <a:ext cx="1512168" cy="211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10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Способ 2. Предельные ограничения.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Объём цилиндра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ru-RU" dirty="0" smtClean="0"/>
                  <a:t>стремится к объёму цилиндра </a:t>
                </a:r>
                <a:r>
                  <a:rPr lang="en-US" i="1" dirty="0" smtClean="0"/>
                  <a:t>P</a:t>
                </a:r>
                <a:r>
                  <a:rPr lang="ru-RU" i="1" dirty="0" smtClean="0"/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i="1" smtClean="0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 smtClean="0"/>
                  <a:t>=V,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i="1" smtClean="0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func>
                  </m:oMath>
                </a14:m>
                <a:r>
                  <a:rPr lang="ru-RU" dirty="0" smtClean="0"/>
                  <a:t>∙</a:t>
                </a:r>
                <a:r>
                  <a:rPr lang="en-US" dirty="0" smtClean="0"/>
                  <a:t>h =V,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 smtClean="0"/>
                  <a:t> =</a:t>
                </a:r>
                <a:r>
                  <a:rPr lang="el-GR" dirty="0" smtClean="0"/>
                  <a:t>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,</a:t>
                </a:r>
              </a:p>
              <a:p>
                <a:pPr marL="0" indent="0">
                  <a:buNone/>
                </a:pPr>
                <a:r>
                  <a:rPr lang="en-US" dirty="0" smtClean="0"/>
                  <a:t>V=</a:t>
                </a:r>
                <a:r>
                  <a:rPr lang="el-GR" dirty="0"/>
                  <a:t> 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h </a:t>
                </a:r>
                <a:r>
                  <a:rPr lang="ru-RU" dirty="0" smtClean="0"/>
                  <a:t> или </a:t>
                </a:r>
                <a:r>
                  <a:rPr lang="en-US" dirty="0" smtClean="0"/>
                  <a:t>V=</a:t>
                </a:r>
                <a:r>
                  <a:rPr lang="en-US" dirty="0" err="1" smtClean="0"/>
                  <a:t>S·h</a:t>
                </a:r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2"/>
                <a:stretch>
                  <a:fillRect l="-3172" t="-12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 descr="C:\Users\Пользователь\Desktop\сканы 07.02\г11 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51" y="1916832"/>
            <a:ext cx="3680685" cy="385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90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Способ 3. С помощью интеграл</a:t>
            </a:r>
            <a:r>
              <a:rPr lang="ru-RU" dirty="0"/>
              <a:t>а</a:t>
            </a:r>
            <a:r>
              <a:rPr lang="ru-RU" dirty="0" smtClean="0"/>
              <a:t>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V≈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b="0" i="1" dirty="0" smtClean="0">
                            <a:latin typeface="Cambria Math"/>
                          </a:rPr>
                          <m:t>𝑆</m:t>
                        </m:r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)∆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0" i="1" dirty="0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𝑏</m:t>
                        </m:r>
                      </m:sup>
                      <m:e>
                        <m:r>
                          <a:rPr lang="en-US" b="0" i="1" dirty="0" smtClean="0">
                            <a:latin typeface="Cambria Math"/>
                          </a:rPr>
                          <m:t>𝑆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b="0" i="1" dirty="0" smtClean="0">
                            <a:latin typeface="Cambria Math"/>
                          </a:rPr>
                          <m:t>𝑑𝑥</m:t>
                        </m:r>
                      </m:e>
                    </m:nary>
                    <m:r>
                      <a:rPr lang="en-US" b="0" i="0" dirty="0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V=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b="1" i="1" dirty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b="1" i="1" dirty="0"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b="1" i="1" dirty="0">
                            <a:latin typeface="Cambria Math"/>
                          </a:rPr>
                          <m:t>𝒃</m:t>
                        </m:r>
                      </m:sup>
                      <m:e>
                        <m:r>
                          <a:rPr lang="en-US" b="1" i="1" dirty="0">
                            <a:latin typeface="Cambria Math"/>
                          </a:rPr>
                          <m:t>𝑺</m:t>
                        </m:r>
                        <m:d>
                          <m:dPr>
                            <m:ctrlPr>
                              <a:rPr lang="en-US" b="1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b="1" i="1" dirty="0"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2"/>
                <a:stretch>
                  <a:fillRect l="-3172" t="-152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C:\Users\Пользователь\Desktop\сканы 07.02\г11 8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39" y="2348880"/>
            <a:ext cx="387643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4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431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Как измеряются объёмы круглых  тел?</vt:lpstr>
      <vt:lpstr>Цель</vt:lpstr>
      <vt:lpstr>Способ 1. Практический.</vt:lpstr>
      <vt:lpstr>Практический способ использовал Архимед (ок. 287 – 212 гг. до н.э.)</vt:lpstr>
      <vt:lpstr>Презентация PowerPoint</vt:lpstr>
      <vt:lpstr>Презентация PowerPoint</vt:lpstr>
      <vt:lpstr>Презентация PowerPoint</vt:lpstr>
      <vt:lpstr>Способ 2. Предельные ограничения. </vt:lpstr>
      <vt:lpstr>Способ 3. С помощью интеграла.</vt:lpstr>
      <vt:lpstr>Пример 1. Объём шара.</vt:lpstr>
      <vt:lpstr>Пример 2. Объём шарового сегмента.</vt:lpstr>
      <vt:lpstr>Пример 3. Объём шарового слоя.</vt:lpstr>
      <vt:lpstr>Пример 4. Объём шарового сектора.</vt:lpstr>
      <vt:lpstr>Группа 1. Практическое определение соотношения объёмов.</vt:lpstr>
      <vt:lpstr>Группа 2. </vt:lpstr>
      <vt:lpstr>Группа 3.</vt:lpstr>
      <vt:lpstr>Итоги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получить формулы объёмов тел вращения?</dc:title>
  <dc:creator>Пользователь</dc:creator>
  <cp:lastModifiedBy>Пользователь</cp:lastModifiedBy>
  <cp:revision>36</cp:revision>
  <dcterms:created xsi:type="dcterms:W3CDTF">2019-02-06T17:58:58Z</dcterms:created>
  <dcterms:modified xsi:type="dcterms:W3CDTF">2019-02-20T12:32:28Z</dcterms:modified>
</cp:coreProperties>
</file>