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61" r:id="rId13"/>
    <p:sldId id="260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512167"/>
          </a:xfrm>
        </p:spPr>
        <p:txBody>
          <a:bodyPr/>
          <a:lstStyle/>
          <a:p>
            <a:r>
              <a:rPr lang="ru-RU" dirty="0" smtClean="0"/>
              <a:t>Выгодные покупки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3886200"/>
            <a:ext cx="4176464" cy="1752600"/>
          </a:xfrm>
        </p:spPr>
        <p:txBody>
          <a:bodyPr/>
          <a:lstStyle/>
          <a:p>
            <a:r>
              <a:rPr lang="ru-RU" dirty="0" smtClean="0"/>
              <a:t>Алгебра, 7 класс.</a:t>
            </a:r>
          </a:p>
          <a:p>
            <a:r>
              <a:rPr lang="ru-RU" dirty="0" smtClean="0"/>
              <a:t>Подготовка к ВПР</a:t>
            </a:r>
            <a:endParaRPr lang="ru-RU" dirty="0"/>
          </a:p>
        </p:txBody>
      </p:sp>
      <p:pic>
        <p:nvPicPr>
          <p:cNvPr id="2050" name="Picture 2" descr="F:\Покупки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26" y="2636912"/>
            <a:ext cx="4550906" cy="345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94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 повышении цены на яблоки на 25% продажи уменьшились на 22%. На сколько процентов изменилась выручка магазина?</a:t>
            </a:r>
            <a:endParaRPr lang="ru-RU" dirty="0"/>
          </a:p>
        </p:txBody>
      </p:sp>
      <p:pic>
        <p:nvPicPr>
          <p:cNvPr id="5122" name="Picture 2" descr="F:\Покупки\яблоки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72816"/>
            <a:ext cx="3671383" cy="2714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11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Цена первого товара повысилась на 30%, а потом ещё на 5%. Цена второго товара повысилась на 25%. После этого цены товаров сравнялись. На сколько процентов первоначальная цена одного товара больше первоначальной цены другого?</a:t>
            </a:r>
            <a:endParaRPr lang="ru-RU" dirty="0"/>
          </a:p>
        </p:txBody>
      </p:sp>
      <p:pic>
        <p:nvPicPr>
          <p:cNvPr id="6147" name="Picture 3" descr="F:\Покупки\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718911"/>
            <a:ext cx="4038600" cy="2288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86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Первоначальная цена товара 1000р. Сначала он подорожал на 10%, потом ещё на 20%. Назовите окончательную цену товара.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1300р.</a:t>
            </a:r>
          </a:p>
          <a:p>
            <a:pPr marL="514350" indent="-514350">
              <a:buAutoNum type="arabicParenR"/>
            </a:pPr>
            <a:r>
              <a:rPr lang="ru-RU" dirty="0" smtClean="0"/>
              <a:t>1030р.</a:t>
            </a:r>
          </a:p>
          <a:p>
            <a:pPr marL="514350" indent="-514350">
              <a:buAutoNum type="arabicParenR"/>
            </a:pPr>
            <a:r>
              <a:rPr lang="ru-RU" dirty="0" smtClean="0"/>
              <a:t>1320р.</a:t>
            </a:r>
          </a:p>
          <a:p>
            <a:pPr marL="514350" indent="-514350">
              <a:buAutoNum type="arabicParenR"/>
            </a:pPr>
            <a:r>
              <a:rPr lang="ru-RU" dirty="0" smtClean="0"/>
              <a:t>1032р.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20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Некоторый товар подешевел на 20%. На сколько процентов нужно повысить цену, чтобы вернуться к первоначальной стоимости?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На 20%</a:t>
            </a:r>
          </a:p>
          <a:p>
            <a:pPr marL="514350" indent="-514350">
              <a:buAutoNum type="arabicParenR"/>
            </a:pPr>
            <a:r>
              <a:rPr lang="ru-RU" dirty="0" smtClean="0"/>
              <a:t>На 25%</a:t>
            </a:r>
          </a:p>
          <a:p>
            <a:pPr marL="514350" indent="-514350">
              <a:buAutoNum type="arabicParenR"/>
            </a:pPr>
            <a:r>
              <a:rPr lang="ru-RU" dirty="0" smtClean="0"/>
              <a:t>На 50%</a:t>
            </a:r>
          </a:p>
          <a:p>
            <a:pPr marL="514350" indent="-514350">
              <a:buAutoNum type="arabicParenR"/>
            </a:pPr>
            <a:r>
              <a:rPr lang="ru-RU" dirty="0" smtClean="0"/>
              <a:t>На 120%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Цену на некоторый товар сначала снизили на 30%, а потом повысили на 20%. На сколько процентов изменилась цена?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Понизилась на 10%</a:t>
            </a:r>
          </a:p>
          <a:p>
            <a:pPr marL="514350" indent="-514350">
              <a:buAutoNum type="arabicParenR"/>
            </a:pPr>
            <a:r>
              <a:rPr lang="ru-RU" dirty="0" smtClean="0"/>
              <a:t>Не изменилась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Повысилась на 10%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Понизилась на 16%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710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Покупки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Цель: Совершить покупки с меньшими затратами</a:t>
            </a:r>
            <a:endParaRPr lang="ru-RU" dirty="0"/>
          </a:p>
        </p:txBody>
      </p:sp>
      <p:pic>
        <p:nvPicPr>
          <p:cNvPr id="1026" name="Picture 2" descr="F:\Покупки\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628800"/>
            <a:ext cx="4508458" cy="300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59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 покупки надо платить!</a:t>
            </a:r>
            <a:br>
              <a:rPr lang="ru-RU" dirty="0" smtClean="0"/>
            </a:br>
            <a:r>
              <a:rPr lang="ru-RU" dirty="0" smtClean="0"/>
              <a:t>Заработаем!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Цену товара сначала повысили на 100%, а потом понизили на 50%. Как изменится цена?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Не изменится.</a:t>
            </a:r>
          </a:p>
          <a:p>
            <a:pPr marL="514350" indent="-514350">
              <a:buAutoNum type="arabicParenR"/>
            </a:pPr>
            <a:r>
              <a:rPr lang="ru-RU" dirty="0" smtClean="0"/>
              <a:t>Возрастёт в 2 раза.</a:t>
            </a:r>
          </a:p>
          <a:p>
            <a:pPr marL="514350" indent="-514350">
              <a:buAutoNum type="arabicParenR"/>
            </a:pPr>
            <a:r>
              <a:rPr lang="ru-RU" dirty="0" smtClean="0"/>
              <a:t>Возрастёт вполовину.</a:t>
            </a:r>
          </a:p>
          <a:p>
            <a:pPr marL="514350" indent="-514350">
              <a:buAutoNum type="arabicParenR"/>
            </a:pPr>
            <a:r>
              <a:rPr lang="ru-RU" dirty="0" smtClean="0"/>
              <a:t>Возрастёт в полтора раза.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19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Цену товара сначала повысили на 50%, а потом понизили на 50%. Как изменится цена?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Не изменится</a:t>
            </a:r>
          </a:p>
          <a:p>
            <a:pPr marL="514350" indent="-514350">
              <a:buAutoNum type="arabicParenR"/>
            </a:pPr>
            <a:r>
              <a:rPr lang="ru-RU" dirty="0" smtClean="0"/>
              <a:t>Снизится на четверть</a:t>
            </a:r>
          </a:p>
          <a:p>
            <a:pPr marL="514350" indent="-514350">
              <a:buAutoNum type="arabicParenR"/>
            </a:pPr>
            <a:r>
              <a:rPr lang="ru-RU" dirty="0" smtClean="0"/>
              <a:t>Возрастёт на треть</a:t>
            </a:r>
          </a:p>
          <a:p>
            <a:pPr marL="514350" indent="-514350">
              <a:buAutoNum type="arabicParenR"/>
            </a:pPr>
            <a:r>
              <a:rPr lang="ru-RU" dirty="0" smtClean="0"/>
              <a:t>Снизится на треть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8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 нас есть выбор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«Дайте клиенту выбор, и он оставит у вас все свои деньги.» </a:t>
            </a:r>
            <a:r>
              <a:rPr lang="ru-RU" dirty="0" smtClean="0"/>
              <a:t> Филип </a:t>
            </a:r>
            <a:r>
              <a:rPr lang="ru-RU" dirty="0" err="1" smtClean="0"/>
              <a:t>Котлер</a:t>
            </a:r>
            <a:r>
              <a:rPr lang="ru-RU" dirty="0" smtClean="0"/>
              <a:t>. 1931г.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48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Где произвести покупку выгоднее?</a:t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03468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Для школьного огонька вам необходимо приобрести: </a:t>
            </a:r>
          </a:p>
          <a:p>
            <a:pPr marL="0" indent="0">
              <a:buNone/>
            </a:pPr>
            <a:r>
              <a:rPr lang="ru-RU" dirty="0" smtClean="0"/>
              <a:t>конфеты – 3 кг; </a:t>
            </a:r>
          </a:p>
          <a:p>
            <a:pPr marL="0" indent="0">
              <a:buNone/>
            </a:pPr>
            <a:r>
              <a:rPr lang="ru-RU" dirty="0" smtClean="0"/>
              <a:t>печенье – 1,5 кг; </a:t>
            </a:r>
          </a:p>
          <a:p>
            <a:pPr marL="0" indent="0">
              <a:buNone/>
            </a:pPr>
            <a:r>
              <a:rPr lang="ru-RU" dirty="0" smtClean="0"/>
              <a:t>пирожное – 30 шт.; </a:t>
            </a:r>
          </a:p>
          <a:p>
            <a:pPr marL="0" indent="0">
              <a:buNone/>
            </a:pPr>
            <a:r>
              <a:rPr lang="ru-RU" dirty="0" smtClean="0"/>
              <a:t>сок – 6 л; </a:t>
            </a:r>
          </a:p>
          <a:p>
            <a:pPr marL="0" indent="0">
              <a:buNone/>
            </a:pPr>
            <a:r>
              <a:rPr lang="ru-RU" dirty="0" smtClean="0"/>
              <a:t>30 наборов разовой посуды.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3585851"/>
              </p:ext>
            </p:extLst>
          </p:nvPr>
        </p:nvGraphicFramePr>
        <p:xfrm>
          <a:off x="3779912" y="1628800"/>
          <a:ext cx="5112568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374"/>
                <a:gridCol w="969858"/>
                <a:gridCol w="1152128"/>
                <a:gridCol w="936104"/>
                <a:gridCol w="93610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«Магнит»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«Пятёрочка»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«Копейка»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«Глобус»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Конфеты (за 1 кг)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320р.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315р.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310р.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325р.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Печенье (за 1 кг)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185р.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190р.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195р.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Пирожное (за 1 шт.)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Сок (за 1 л)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Набор посуды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4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Скидки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«Бедный человек нуждается в товаре со скидкой, а богатый – любит товар со скидкой.» </a:t>
            </a:r>
          </a:p>
          <a:p>
            <a:pPr marL="0" indent="0">
              <a:buNone/>
            </a:pPr>
            <a:r>
              <a:rPr lang="ru-RU" dirty="0" smtClean="0"/>
              <a:t>Джек </a:t>
            </a:r>
            <a:r>
              <a:rPr lang="ru-RU" dirty="0" err="1"/>
              <a:t>Митчел</a:t>
            </a:r>
            <a:r>
              <a:rPr lang="ru-RU" dirty="0"/>
              <a:t>, американский миллионер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период сезонной распродажи действует скидка 15%. По какой цене покупатель может приобрести эту куртку?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83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период школьной ярмарки при покупке более 10 тетрадей стоимостью 25 р. покупателю предоставляется скидка 10%. Сколько таких тетрадей можно приобрести на 200р.?</a:t>
            </a:r>
            <a:endParaRPr lang="ru-RU" dirty="0"/>
          </a:p>
        </p:txBody>
      </p:sp>
      <p:pic>
        <p:nvPicPr>
          <p:cNvPr id="3074" name="Picture 2" descr="F:\Покупки\Тетр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315701"/>
            <a:ext cx="2736303" cy="2925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60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предпраздничные дни мандарины стоимостью 50 р. </a:t>
            </a:r>
            <a:r>
              <a:rPr lang="ru-RU" dirty="0"/>
              <a:t>з</a:t>
            </a:r>
            <a:r>
              <a:rPr lang="ru-RU" dirty="0" smtClean="0"/>
              <a:t>а 1 кг подорожали на 5%. Сколько кг мандаринов можно купить на 300р?</a:t>
            </a:r>
            <a:endParaRPr lang="ru-RU" dirty="0"/>
          </a:p>
        </p:txBody>
      </p:sp>
      <p:pic>
        <p:nvPicPr>
          <p:cNvPr id="4098" name="Picture 2" descr="F:\Покупки\mandarin_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2816"/>
            <a:ext cx="4038600" cy="269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4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465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Выгодные покупки</vt:lpstr>
      <vt:lpstr>Покупки</vt:lpstr>
      <vt:lpstr>За покупки надо платить! Заработаем!</vt:lpstr>
      <vt:lpstr>Презентация PowerPoint</vt:lpstr>
      <vt:lpstr>У нас есть выбор</vt:lpstr>
      <vt:lpstr>Где произвести покупку выгоднее? </vt:lpstr>
      <vt:lpstr>Скидки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Выгодные покупки</dc:title>
  <dc:creator>Пользователь</dc:creator>
  <cp:lastModifiedBy>Пользователь</cp:lastModifiedBy>
  <cp:revision>17</cp:revision>
  <dcterms:created xsi:type="dcterms:W3CDTF">2019-01-23T18:25:33Z</dcterms:created>
  <dcterms:modified xsi:type="dcterms:W3CDTF">2019-01-26T17:10:13Z</dcterms:modified>
</cp:coreProperties>
</file>