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Квадрат суммы и квадрат разности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Алгебра</a:t>
            </a:r>
          </a:p>
          <a:p>
            <a:r>
              <a:rPr lang="ru-RU" dirty="0" smtClean="0"/>
              <a:t>7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00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Решим примеры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Объект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1004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1000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ru-RU" b="0" i="1" smtClean="0">
                                <a:latin typeface="Cambria Math"/>
                              </a:rPr>
                              <m:t>4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/>
                  <a:t> </a:t>
                </a:r>
                <a:r>
                  <a:rPr lang="en-US" dirty="0" smtClean="0"/>
                  <a:t>= 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latin typeface="Cambria Math"/>
                          </a:rPr>
                          <m:t>1000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 </a:t>
                </a:r>
                <a:r>
                  <a:rPr lang="en-US" dirty="0" smtClean="0"/>
                  <a:t>2∙</a:t>
                </a:r>
                <a:r>
                  <a:rPr lang="ru-RU" dirty="0" smtClean="0"/>
                  <a:t>1000∙4</a:t>
                </a:r>
                <a:r>
                  <a:rPr lang="en-US" dirty="0" smtClean="0"/>
                  <a:t> </a:t>
                </a:r>
                <a:r>
                  <a:rPr lang="en-US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b="0" i="0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dirty="0" smtClean="0"/>
                  <a:t>1000000+8000+16= 1008016;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999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i="1">
                                <a:latin typeface="Cambria Math"/>
                              </a:rPr>
                              <m:t>1000</m:t>
                            </m:r>
                            <m:r>
                              <a:rPr lang="ru-RU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/>
                  <a:t> </a:t>
                </a:r>
                <a:r>
                  <a:rPr lang="en-US" dirty="0"/>
                  <a:t>= 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 dirty="0">
                            <a:latin typeface="Cambria Math"/>
                          </a:rPr>
                          <m:t>1000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b="0" i="0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/>
                  <a:t>2∙</a:t>
                </a:r>
                <a:r>
                  <a:rPr lang="ru-RU" dirty="0"/>
                  <a:t>1000</a:t>
                </a:r>
                <a:r>
                  <a:rPr lang="ru-RU" dirty="0" smtClean="0"/>
                  <a:t>∙1</a:t>
                </a:r>
                <a:r>
                  <a:rPr lang="en-US" dirty="0" smtClean="0"/>
                  <a:t> </a:t>
                </a:r>
                <a:r>
                  <a:rPr lang="en-US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>
                        <a:latin typeface="Cambria Math"/>
                      </a:rPr>
                      <m:t>=</m:t>
                    </m:r>
                  </m:oMath>
                </a14:m>
                <a:r>
                  <a:rPr lang="ru-RU" dirty="0" smtClean="0"/>
                  <a:t>1000000-2000+1= 998001.</a:t>
                </a: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533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Алгебраические примеры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8х+3</m:t>
                            </m:r>
                          </m:e>
                        </m:d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b="0" i="1" dirty="0" smtClean="0">
                                <a:latin typeface="Cambria Math"/>
                              </a:rPr>
                              <m:t>8х</m:t>
                            </m:r>
                          </m:e>
                        </m:d>
                      </m:e>
                      <m:sup>
                        <m:r>
                          <a:rPr lang="ru-RU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+2∙8х∙3+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=64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+48х+9;</a:t>
                </a:r>
              </a:p>
              <a:p>
                <a:pPr marL="514350" indent="-514350">
                  <a:buFont typeface="Arial" pitchFamily="34" charset="0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10</m:t>
                            </m:r>
                            <m:r>
                              <a:rPr lang="ru-RU" i="1">
                                <a:latin typeface="Cambria Math"/>
                              </a:rPr>
                              <m:t>х</m:t>
                            </m:r>
                            <m:r>
                              <a:rPr lang="ru-RU" b="0" i="1" smtClean="0">
                                <a:latin typeface="Cambria Math"/>
                              </a:rPr>
                              <m:t>−у</m:t>
                            </m:r>
                          </m:e>
                        </m:d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b="0" i="1" dirty="0" smtClean="0">
                                <a:latin typeface="Cambria Math"/>
                              </a:rPr>
                              <m:t>10</m:t>
                            </m:r>
                            <m:r>
                              <a:rPr lang="ru-RU" i="1" dirty="0">
                                <a:latin typeface="Cambria Math"/>
                              </a:rPr>
                              <m:t>х</m:t>
                            </m:r>
                          </m:e>
                        </m:d>
                      </m:e>
                      <m:sup>
                        <m:r>
                          <a:rPr lang="ru-RU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b="0" i="0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dirty="0"/>
                  <a:t>2</a:t>
                </a:r>
                <a:r>
                  <a:rPr lang="ru-RU" dirty="0" smtClean="0"/>
                  <a:t>∙10х</a:t>
                </a:r>
                <a:r>
                  <a:rPr lang="ru-RU" dirty="0"/>
                  <a:t>∙</a:t>
                </a:r>
                <a:r>
                  <a:rPr lang="ru-RU" dirty="0" smtClean="0"/>
                  <a:t>у</a:t>
                </a:r>
                <a:r>
                  <a:rPr lang="ru-RU" dirty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у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/>
                  <a:t>=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/>
                  <a:t>=</a:t>
                </a:r>
                <a:r>
                  <a:rPr lang="ru-RU" dirty="0" smtClean="0"/>
                  <a:t>100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 dirty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b="0" i="0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dirty="0" smtClean="0"/>
                  <a:t>20ху+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у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  <a:p>
                <a:pPr marL="514350" indent="-514350">
                  <a:buAutoNum type="arabicParenR"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387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Вставьте пропущенные выражения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 </a:t>
                </a:r>
                <a:r>
                  <a:rPr lang="en-US" dirty="0" smtClean="0"/>
                  <a:t>…mn </a:t>
                </a:r>
                <a:r>
                  <a:rPr lang="en-US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 </a:t>
                </a:r>
                <a:endParaRPr lang="en-US" dirty="0" smtClean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…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 </a:t>
                </a:r>
                <a:r>
                  <a:rPr lang="en-US" dirty="0" smtClean="0"/>
                  <a:t>2∙2ab </a:t>
                </a:r>
                <a:r>
                  <a:rPr lang="en-US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−3</m:t>
                            </m:r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0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2a∙3b </a:t>
                </a:r>
                <a:r>
                  <a:rPr lang="en-US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…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=</a:t>
                </a:r>
                <a:r>
                  <a:rPr lang="en-US" dirty="0" smtClean="0"/>
                  <a:t>9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 </a:t>
                </a:r>
                <a:r>
                  <a:rPr lang="en-US" dirty="0" smtClean="0"/>
                  <a:t>2∙3a… </a:t>
                </a:r>
                <a:r>
                  <a:rPr lang="en-US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473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для работы в парах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№799(е-к), 800(д-з), 803(г-з)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361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Проверим, чему научились: квадрату двучлена найдите его трёхчлен.</a:t>
            </a:r>
            <a:endParaRPr lang="ru-R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Объект 4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А)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Б)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  <m:r>
                              <a:rPr lang="ru-RU" b="0" i="1" smtClean="0">
                                <a:latin typeface="Cambria Math"/>
                              </a:rPr>
                              <m:t>−2</m:t>
                            </m:r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 smtClean="0"/>
                  <a:t>В)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  <m:r>
                              <a:rPr lang="en-US" i="1">
                                <a:latin typeface="Cambria Math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 smtClean="0"/>
                  <a:t>Г)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2−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3017" t="-1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Объект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1)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 </a:t>
                </a:r>
                <a:r>
                  <a:rPr lang="ru-RU" dirty="0" smtClean="0"/>
                  <a:t>4</a:t>
                </a:r>
                <a:r>
                  <a:rPr lang="en-US" dirty="0" smtClean="0"/>
                  <a:t>a +</a:t>
                </a:r>
                <a:r>
                  <a:rPr lang="ru-RU" dirty="0" smtClean="0"/>
                  <a:t>4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dirty="0" smtClean="0"/>
                  <a:t>2)</a:t>
                </a:r>
                <a:r>
                  <a:rPr lang="en-US" dirty="0"/>
                  <a:t> </a:t>
                </a:r>
                <a:r>
                  <a:rPr lang="ru-RU" dirty="0" smtClean="0"/>
                  <a:t>4</a:t>
                </a:r>
                <a14:m>
                  <m:oMath xmlns:m="http://schemas.openxmlformats.org/officeDocument/2006/math">
                    <m:r>
                      <a:rPr lang="ru-RU" b="0" i="0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 smtClean="0"/>
                  <a:t>4</a:t>
                </a:r>
                <a:r>
                  <a:rPr lang="en-US" dirty="0" smtClean="0"/>
                  <a:t>b </a:t>
                </a:r>
                <a:r>
                  <a:rPr lang="en-US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 smtClean="0"/>
                  <a:t>3)</a:t>
                </a:r>
                <a:r>
                  <a:rPr lang="en-US" dirty="0"/>
                  <a:t> </a:t>
                </a:r>
                <a:r>
                  <a:rPr lang="ru-RU" dirty="0" smtClean="0"/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 </a:t>
                </a:r>
                <a:r>
                  <a:rPr lang="ru-RU" dirty="0" smtClean="0"/>
                  <a:t>4</a:t>
                </a:r>
                <a:r>
                  <a:rPr lang="en-US" dirty="0" smtClean="0"/>
                  <a:t>ab </a:t>
                </a:r>
                <a:r>
                  <a:rPr lang="en-US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 smtClean="0"/>
                  <a:t>4)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b="0" i="0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 smtClean="0"/>
                  <a:t>4</a:t>
                </a:r>
                <a:r>
                  <a:rPr lang="en-US" dirty="0" smtClean="0"/>
                  <a:t>ab </a:t>
                </a:r>
                <a:r>
                  <a:rPr lang="en-US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3172" t="-1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726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. 32, с. 163-164; </a:t>
            </a:r>
          </a:p>
          <a:p>
            <a:pPr marL="0" indent="0">
              <a:buNone/>
            </a:pPr>
            <a:r>
              <a:rPr lang="ru-RU" dirty="0" smtClean="0"/>
              <a:t>№799(в-д), 800(б-г), 803(а, б)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 smtClean="0"/>
              <a:t>Или</a:t>
            </a:r>
            <a:r>
              <a:rPr lang="ru-RU" dirty="0" smtClean="0"/>
              <a:t> составить 6 пар похожих квадратов двучленов для парной работы.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64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Прочитайте выражения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Arial" pitchFamily="34" charset="0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  <a:p>
                <a:pPr marL="514350" indent="-514350">
                  <a:buFont typeface="Arial" pitchFamily="34" charset="0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  <a:p>
                <a:pPr marL="514350" indent="-514350">
                  <a:buFont typeface="Arial" pitchFamily="34" charset="0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−3</m:t>
                            </m:r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  <a:p>
                <a:pPr marL="514350" indent="-514350">
                  <a:buFont typeface="Arial" pitchFamily="34" charset="0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8−4</m:t>
                            </m:r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  <a:p>
                <a:pPr marL="514350" indent="-514350">
                  <a:buFont typeface="Arial" pitchFamily="34" charset="0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0,5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  <a:p>
                <a:pPr marL="514350" indent="-514350">
                  <a:buFont typeface="Arial" pitchFamily="34" charset="0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12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  <a:p>
                <a:pPr marL="514350" indent="-514350">
                  <a:buFont typeface="Arial" pitchFamily="34" charset="0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−7</m:t>
                            </m:r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  <a:p>
                <a:pPr marL="514350" indent="-514350">
                  <a:buAutoNum type="arabicParenR"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900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вычислить устно?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1004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 =?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999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 =?</a:t>
                </a:r>
              </a:p>
              <a:p>
                <a:pPr marL="0" indent="0">
                  <a:buNone/>
                </a:pPr>
                <a:r>
                  <a:rPr lang="ru-RU" dirty="0" smtClean="0">
                    <a:solidFill>
                      <a:srgbClr val="00B050"/>
                    </a:solidFill>
                  </a:rPr>
                  <a:t>Нам помогут алгебраические формулы!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378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Получить формулы квадрата суммы и квадрата разности и научиться ими пользоваться.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15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+ 2ab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9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556792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Докажем: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+</a:t>
                </a:r>
                <a:r>
                  <a:rPr lang="en-US" i="1" dirty="0" smtClean="0"/>
                  <a:t>ab+ab+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=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+ 2ab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Сформулируем:</a:t>
                </a:r>
              </a:p>
              <a:p>
                <a:pPr marL="0" indent="0">
                  <a:buNone/>
                </a:pPr>
                <a:r>
                  <a:rPr lang="ru-RU" dirty="0" smtClean="0">
                    <a:solidFill>
                      <a:srgbClr val="00B050"/>
                    </a:solidFill>
                  </a:rPr>
                  <a:t>Квадрат суммы двух выражений равен квадрату первого выражения плюс удвоенное произведение первого и второго выражения плюс квадрат второго выражения.</a:t>
                </a:r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556792"/>
                <a:ext cx="8229600" cy="4525963"/>
              </a:xfrm>
              <a:blipFill rotWithShape="1">
                <a:blip r:embed="rId3"/>
                <a:stretch>
                  <a:fillRect l="-1926" t="-1750" r="-2815" b="-1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814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Самостоятельно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  <m:r>
                              <a:rPr lang="ru-RU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b="0" i="0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/>
                  <a:t> 2ab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r>
                  <a:rPr lang="ru-RU" dirty="0"/>
                  <a:t>Сформулируем:</a:t>
                </a:r>
              </a:p>
              <a:p>
                <a:pPr marL="0" indent="0">
                  <a:buNone/>
                </a:pPr>
                <a:r>
                  <a:rPr lang="ru-RU" dirty="0">
                    <a:solidFill>
                      <a:srgbClr val="00B050"/>
                    </a:solidFill>
                  </a:rPr>
                  <a:t>Квадрат </a:t>
                </a:r>
                <a:r>
                  <a:rPr lang="ru-RU" dirty="0" smtClean="0">
                    <a:solidFill>
                      <a:srgbClr val="00B050"/>
                    </a:solidFill>
                  </a:rPr>
                  <a:t>разности </a:t>
                </a:r>
                <a:r>
                  <a:rPr lang="ru-RU" dirty="0">
                    <a:solidFill>
                      <a:srgbClr val="00B050"/>
                    </a:solidFill>
                  </a:rPr>
                  <a:t>двух выражений равен квадрату первого выражения </a:t>
                </a:r>
                <a:r>
                  <a:rPr lang="ru-RU" dirty="0" smtClean="0">
                    <a:solidFill>
                      <a:srgbClr val="00B050"/>
                    </a:solidFill>
                  </a:rPr>
                  <a:t>минус </a:t>
                </a:r>
                <a:r>
                  <a:rPr lang="ru-RU" dirty="0">
                    <a:solidFill>
                      <a:srgbClr val="00B050"/>
                    </a:solidFill>
                  </a:rPr>
                  <a:t>удвоенное произведение первого и второго выражения плюс квадрат второго выражения.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 r="-17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925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Евклид (</a:t>
            </a:r>
            <a:r>
              <a:rPr lang="en-US" dirty="0" smtClean="0"/>
              <a:t>IV-III </a:t>
            </a:r>
            <a:r>
              <a:rPr lang="ru-RU" dirty="0" smtClean="0"/>
              <a:t>вв. до н.э.)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Доказал формулы квадратов двучленов геометрическим способом с помощью площади квадрата.</a:t>
            </a:r>
            <a:endParaRPr lang="ru-RU" dirty="0"/>
          </a:p>
        </p:txBody>
      </p:sp>
      <p:pic>
        <p:nvPicPr>
          <p:cNvPr id="1026" name="Picture 2" descr="F:\сканы 24.02\220px-Euklid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53" y="1600200"/>
            <a:ext cx="262029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37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Доказательство Евклида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</a:t>
                </a:r>
                <a:r>
                  <a:rPr lang="en-US" i="1" dirty="0"/>
                  <a:t>ab+ab+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=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+ 2ab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/>
                  <a:t>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F:\сканы 24.02\А71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48" y="1988840"/>
            <a:ext cx="333433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0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Геометрическим способом докажите формулу квадрата разности.</a:t>
            </a:r>
            <a:endParaRPr lang="ru-RU" dirty="0"/>
          </a:p>
        </p:txBody>
      </p:sp>
      <p:pic>
        <p:nvPicPr>
          <p:cNvPr id="3074" name="Picture 2" descr="F:\сканы 24.02\А72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73910"/>
            <a:ext cx="3483120" cy="3715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670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Квадрат суммы и квадрат разности</vt:lpstr>
      <vt:lpstr>Прочитайте выражения</vt:lpstr>
      <vt:lpstr>Как вычислить устно?</vt:lpstr>
      <vt:lpstr>Цель</vt:lpstr>
      <vt:lpstr>(a+b)^2=a^2+ 2ab + b^2</vt:lpstr>
      <vt:lpstr> Самостоятельно</vt:lpstr>
      <vt:lpstr>Евклид (IV-III вв. до н.э.)</vt:lpstr>
      <vt:lpstr>Доказательство Евклида</vt:lpstr>
      <vt:lpstr>Презентация PowerPoint</vt:lpstr>
      <vt:lpstr>Решим примеры</vt:lpstr>
      <vt:lpstr>Алгебраические примеры</vt:lpstr>
      <vt:lpstr>Вставьте пропущенные выражения</vt:lpstr>
      <vt:lpstr>Задания для работы в парах</vt:lpstr>
      <vt:lpstr>Проверим, чему научились: квадрату двучлена найдите его трёхчлен.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 суммы и квадрат разности</dc:title>
  <dc:creator>Пользователь</dc:creator>
  <cp:lastModifiedBy>Пользователь</cp:lastModifiedBy>
  <cp:revision>11</cp:revision>
  <dcterms:created xsi:type="dcterms:W3CDTF">2019-02-24T15:18:56Z</dcterms:created>
  <dcterms:modified xsi:type="dcterms:W3CDTF">2019-02-24T16:32:12Z</dcterms:modified>
</cp:coreProperties>
</file>