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0.48000000000000004</c:v>
                </c:pt>
                <c:pt idx="1">
                  <c:v>0.52</c:v>
                </c:pt>
                <c:pt idx="2">
                  <c:v>0.18000000000000002</c:v>
                </c:pt>
                <c:pt idx="3">
                  <c:v>0.8</c:v>
                </c:pt>
                <c:pt idx="4">
                  <c:v>0.30000000000000004</c:v>
                </c:pt>
              </c:numCache>
            </c:numRef>
          </c:val>
        </c:ser>
        <c:dLbls>
          <c:showVal val="1"/>
        </c:dLbls>
        <c:gapWidth val="75"/>
        <c:axId val="86756352"/>
        <c:axId val="86766336"/>
      </c:barChart>
      <c:catAx>
        <c:axId val="86756352"/>
        <c:scaling>
          <c:orientation val="minMax"/>
        </c:scaling>
        <c:axPos val="b"/>
        <c:majorTickMark val="none"/>
        <c:tickLblPos val="nextTo"/>
        <c:crossAx val="86766336"/>
        <c:crosses val="autoZero"/>
        <c:auto val="1"/>
        <c:lblAlgn val="ctr"/>
        <c:lblOffset val="100"/>
      </c:catAx>
      <c:valAx>
        <c:axId val="86766336"/>
        <c:scaling>
          <c:orientation val="minMax"/>
        </c:scaling>
        <c:axPos val="l"/>
        <c:numFmt formatCode="0%" sourceLinked="1"/>
        <c:majorTickMark val="none"/>
        <c:tickLblPos val="nextTo"/>
        <c:crossAx val="8675635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0.62000000000000011</c:v>
                </c:pt>
                <c:pt idx="1">
                  <c:v>0.12000000000000001</c:v>
                </c:pt>
                <c:pt idx="2">
                  <c:v>0.60000000000000009</c:v>
                </c:pt>
                <c:pt idx="3">
                  <c:v>0.85000000000000009</c:v>
                </c:pt>
                <c:pt idx="4">
                  <c:v>0.52</c:v>
                </c:pt>
              </c:numCache>
            </c:numRef>
          </c:val>
        </c:ser>
        <c:dLbls>
          <c:showVal val="1"/>
        </c:dLbls>
        <c:gapWidth val="75"/>
        <c:axId val="45582592"/>
        <c:axId val="45592576"/>
      </c:barChart>
      <c:catAx>
        <c:axId val="45582592"/>
        <c:scaling>
          <c:orientation val="minMax"/>
        </c:scaling>
        <c:axPos val="b"/>
        <c:majorTickMark val="none"/>
        <c:tickLblPos val="nextTo"/>
        <c:crossAx val="45592576"/>
        <c:crosses val="autoZero"/>
        <c:auto val="1"/>
        <c:lblAlgn val="ctr"/>
        <c:lblOffset val="100"/>
      </c:catAx>
      <c:valAx>
        <c:axId val="45592576"/>
        <c:scaling>
          <c:orientation val="minMax"/>
        </c:scaling>
        <c:axPos val="l"/>
        <c:numFmt formatCode="0%" sourceLinked="1"/>
        <c:majorTickMark val="none"/>
        <c:tickLblPos val="nextTo"/>
        <c:crossAx val="4558259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0.47000000000000003</c:v>
                </c:pt>
                <c:pt idx="1">
                  <c:v>0.56999999999999995</c:v>
                </c:pt>
                <c:pt idx="2">
                  <c:v>0.16</c:v>
                </c:pt>
                <c:pt idx="3">
                  <c:v>0.82000000000000006</c:v>
                </c:pt>
                <c:pt idx="4">
                  <c:v>0.36000000000000004</c:v>
                </c:pt>
              </c:numCache>
            </c:numRef>
          </c:val>
        </c:ser>
        <c:dLbls>
          <c:showVal val="1"/>
        </c:dLbls>
        <c:marker val="1"/>
        <c:axId val="94422144"/>
        <c:axId val="94423680"/>
      </c:lineChart>
      <c:catAx>
        <c:axId val="94422144"/>
        <c:scaling>
          <c:orientation val="minMax"/>
        </c:scaling>
        <c:axPos val="b"/>
        <c:majorTickMark val="none"/>
        <c:tickLblPos val="nextTo"/>
        <c:crossAx val="94423680"/>
        <c:crosses val="autoZero"/>
        <c:auto val="1"/>
        <c:lblAlgn val="ctr"/>
        <c:lblOffset val="100"/>
      </c:catAx>
      <c:valAx>
        <c:axId val="94423680"/>
        <c:scaling>
          <c:orientation val="minMax"/>
        </c:scaling>
        <c:axPos val="l"/>
        <c:numFmt formatCode="0%" sourceLinked="1"/>
        <c:majorTickMark val="none"/>
        <c:tickLblPos val="nextTo"/>
        <c:crossAx val="94422144"/>
        <c:crosses val="autoZero"/>
        <c:crossBetween val="between"/>
      </c:valAx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0.62000000000000011</c:v>
                </c:pt>
                <c:pt idx="1">
                  <c:v>0.16</c:v>
                </c:pt>
                <c:pt idx="2">
                  <c:v>0.60000000000000009</c:v>
                </c:pt>
                <c:pt idx="3">
                  <c:v>0.82000000000000006</c:v>
                </c:pt>
                <c:pt idx="4">
                  <c:v>0.54</c:v>
                </c:pt>
              </c:numCache>
            </c:numRef>
          </c:val>
        </c:ser>
        <c:dLbls>
          <c:showVal val="1"/>
        </c:dLbls>
        <c:gapWidth val="75"/>
        <c:shape val="pyramid"/>
        <c:axId val="94797184"/>
        <c:axId val="94807168"/>
        <c:axId val="0"/>
      </c:bar3DChart>
      <c:catAx>
        <c:axId val="94797184"/>
        <c:scaling>
          <c:orientation val="minMax"/>
        </c:scaling>
        <c:axPos val="b"/>
        <c:majorTickMark val="none"/>
        <c:tickLblPos val="nextTo"/>
        <c:crossAx val="94807168"/>
        <c:crosses val="autoZero"/>
        <c:auto val="1"/>
        <c:lblAlgn val="ctr"/>
        <c:lblOffset val="100"/>
      </c:catAx>
      <c:valAx>
        <c:axId val="94807168"/>
        <c:scaling>
          <c:orientation val="minMax"/>
        </c:scaling>
        <c:axPos val="l"/>
        <c:numFmt formatCode="0%" sourceLinked="1"/>
        <c:majorTickMark val="none"/>
        <c:tickLblPos val="nextTo"/>
        <c:crossAx val="94797184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Диаграммы и проценты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Алгебра 7 класс </a:t>
            </a:r>
          </a:p>
          <a:p>
            <a:r>
              <a:rPr lang="ru-RU" sz="2000" dirty="0" smtClean="0"/>
              <a:t>Для подготовки к ВПР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2981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Сканирование\Круг диагр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22" y="1142985"/>
            <a:ext cx="8375494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\Рабочий стол\Сканирование\Круг диагр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4489" y="1571612"/>
            <a:ext cx="8676971" cy="3778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l"/>
            <a:r>
              <a:rPr lang="ru-RU" sz="2000" dirty="0"/>
              <a:t>№1.Двести пятьдесят семиклассников писали работу по географии из 5 задач. Диаграмма показывает процент семиклассников, решивших каждую из задач</a:t>
            </a:r>
            <a:r>
              <a:rPr lang="ru-RU" sz="2000" dirty="0" smtClean="0"/>
              <a:t>. </a:t>
            </a:r>
            <a:r>
              <a:rPr lang="ru-RU" sz="2000" dirty="0"/>
              <a:t>Какую задачу решило </a:t>
            </a:r>
            <a:r>
              <a:rPr lang="ru-RU" sz="2000" u="sng" dirty="0"/>
              <a:t>наименьшее </a:t>
            </a:r>
            <a:r>
              <a:rPr lang="ru-RU" sz="2000" dirty="0"/>
              <a:t>число семиклассников?</a:t>
            </a:r>
            <a:br>
              <a:rPr lang="ru-RU" sz="20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Число всех семиклассников – 250 человек.</a:t>
            </a:r>
          </a:p>
          <a:p>
            <a:pPr marL="0" indent="0">
              <a:buNone/>
            </a:pPr>
            <a:r>
              <a:rPr lang="ru-RU" dirty="0"/>
              <a:t>Число процентов, приходящееся на каждую задачу – 100%.</a:t>
            </a:r>
          </a:p>
          <a:p>
            <a:pPr marL="0" indent="0">
              <a:buNone/>
            </a:pPr>
            <a:r>
              <a:rPr lang="ru-RU" dirty="0"/>
              <a:t>Какое количество процентов наименьшее? – 18%</a:t>
            </a:r>
          </a:p>
          <a:p>
            <a:pPr marL="0" indent="0">
              <a:buNone/>
            </a:pPr>
            <a:r>
              <a:rPr lang="ru-RU" dirty="0"/>
              <a:t>Как можно найти 18% от общего числа?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6208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1 способ:</a:t>
            </a:r>
            <a:r>
              <a:rPr lang="ru-RU" dirty="0"/>
              <a:t> 250:100·18=2,5·18= 45 (чел.)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2 способ:</a:t>
            </a:r>
            <a:r>
              <a:rPr lang="ru-RU" dirty="0"/>
              <a:t> 18% =0,18; 250·0,18= </a:t>
            </a:r>
            <a:r>
              <a:rPr lang="ru-RU" dirty="0" smtClean="0"/>
              <a:t>45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</a:t>
            </a:r>
            <a:r>
              <a:rPr lang="ru-RU" dirty="0"/>
              <a:t>: 45.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440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l"/>
            <a:r>
              <a:rPr lang="ru-RU" sz="2000" dirty="0"/>
              <a:t>№</a:t>
            </a:r>
            <a:r>
              <a:rPr lang="ru-RU" sz="2000" dirty="0" smtClean="0"/>
              <a:t>2. </a:t>
            </a:r>
            <a:r>
              <a:rPr lang="ru-RU" sz="2000" dirty="0"/>
              <a:t>Пятьдесят семиклассников писали контрольную работу по физике из 5 задач. Диаграмма показывает процент семиклассников, решивших каждую из задач</a:t>
            </a:r>
            <a:r>
              <a:rPr lang="ru-RU" sz="2000" dirty="0" smtClean="0"/>
              <a:t>. </a:t>
            </a:r>
            <a:r>
              <a:rPr lang="ru-RU" sz="2000" dirty="0"/>
              <a:t>Какую задачу решило </a:t>
            </a:r>
            <a:r>
              <a:rPr lang="ru-RU" sz="2000" u="sng" dirty="0"/>
              <a:t>наименьшее </a:t>
            </a:r>
            <a:r>
              <a:rPr lang="ru-RU" sz="2000" dirty="0"/>
              <a:t>число семиклассников?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Решение.</a:t>
            </a:r>
          </a:p>
          <a:p>
            <a:pPr marL="0" indent="0">
              <a:buNone/>
            </a:pPr>
            <a:r>
              <a:rPr lang="ru-RU" dirty="0"/>
              <a:t>50:100·12=6 (чел.) – решило задачу №2.</a:t>
            </a:r>
          </a:p>
          <a:p>
            <a:pPr marL="0" indent="0">
              <a:buNone/>
            </a:pPr>
            <a:r>
              <a:rPr lang="ru-RU" dirty="0"/>
              <a:t>Ответ: 6.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6618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algn="l"/>
            <a:r>
              <a:rPr lang="ru-RU" sz="2000" dirty="0"/>
              <a:t>№3.</a:t>
            </a:r>
            <a:br>
              <a:rPr lang="ru-RU" sz="2000" dirty="0"/>
            </a:br>
            <a:r>
              <a:rPr lang="ru-RU" sz="2000" dirty="0"/>
              <a:t>Четыреста пятьдесят семиклассников писали контрольную работу по географии из 5 задач. Диаграмма показывает процент семиклассников, решивших каждую из задач</a:t>
            </a:r>
            <a:r>
              <a:rPr lang="ru-RU" sz="2000" dirty="0" smtClean="0"/>
              <a:t>. </a:t>
            </a:r>
            <a:r>
              <a:rPr lang="ru-RU" sz="2000" dirty="0"/>
              <a:t>Какую задачу решило </a:t>
            </a:r>
            <a:r>
              <a:rPr lang="ru-RU" sz="2000" u="sng" dirty="0"/>
              <a:t>наименьшее </a:t>
            </a:r>
            <a:r>
              <a:rPr lang="ru-RU" sz="2000" dirty="0"/>
              <a:t>число семиклассников? В ответ запишите число семиклассников, решивших эту задачу.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Решение.</a:t>
            </a:r>
          </a:p>
          <a:p>
            <a:pPr marL="0" indent="0">
              <a:buNone/>
            </a:pPr>
            <a:r>
              <a:rPr lang="ru-RU" dirty="0"/>
              <a:t>450:100·16=42 (чел.)</a:t>
            </a:r>
          </a:p>
          <a:p>
            <a:pPr marL="0" indent="0">
              <a:buNone/>
            </a:pPr>
            <a:r>
              <a:rPr lang="ru-RU" dirty="0"/>
              <a:t>Ответ: 42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Какие вопросы можно решить с помощью этой диаграммы?</a:t>
            </a:r>
            <a:endParaRPr lang="ru-RU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9289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№4.</a:t>
            </a:r>
            <a:r>
              <a:rPr lang="ru-RU" sz="2000" dirty="0"/>
              <a:t> </a:t>
            </a:r>
            <a:r>
              <a:rPr lang="ru-RU" sz="2000" dirty="0" smtClean="0"/>
              <a:t>Пятьсот </a:t>
            </a:r>
            <a:r>
              <a:rPr lang="ru-RU" sz="2000" dirty="0"/>
              <a:t>пятьдесят семиклассников писали контрольную работу по физике из 5 задач. Диаграмма показывает процент семиклассников, решивших каждую из задач</a:t>
            </a:r>
            <a:r>
              <a:rPr lang="ru-RU" sz="2000" dirty="0" smtClean="0"/>
              <a:t>. </a:t>
            </a:r>
            <a:r>
              <a:rPr lang="ru-RU" sz="2000" dirty="0"/>
              <a:t>Какую задачу решило </a:t>
            </a:r>
            <a:r>
              <a:rPr lang="ru-RU" sz="2000" u="sng" dirty="0"/>
              <a:t>наибольшее</a:t>
            </a:r>
            <a:r>
              <a:rPr lang="ru-RU" sz="2000" dirty="0"/>
              <a:t> число семиклассников? В ответ запишите число семиклассников, решивших эту задачу.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Решение.</a:t>
            </a:r>
          </a:p>
          <a:p>
            <a:pPr marL="0" indent="0">
              <a:buNone/>
            </a:pPr>
            <a:r>
              <a:rPr lang="ru-RU" dirty="0"/>
              <a:t>550:100·82=451 (чел.)</a:t>
            </a:r>
          </a:p>
          <a:p>
            <a:pPr marL="0" indent="0">
              <a:buNone/>
            </a:pPr>
            <a:r>
              <a:rPr lang="ru-RU" dirty="0"/>
              <a:t>Ответ: 451.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1395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ru-RU" dirty="0" smtClean="0"/>
              <a:t>Дальнейших успехов в чтении диаграмм!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455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226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Диаграммы и проценты</vt:lpstr>
      <vt:lpstr>Слайд 2</vt:lpstr>
      <vt:lpstr>Слайд 3</vt:lpstr>
      <vt:lpstr>№1.Двести пятьдесят семиклассников писали работу по географии из 5 задач. Диаграмма показывает процент семиклассников, решивших каждую из задач. Какую задачу решило наименьшее число семиклассников?  </vt:lpstr>
      <vt:lpstr>Решение.</vt:lpstr>
      <vt:lpstr>№2. Пятьдесят семиклассников писали контрольную работу по физике из 5 задач. Диаграмма показывает процент семиклассников, решивших каждую из задач. Какую задачу решило наименьшее число семиклассников?  </vt:lpstr>
      <vt:lpstr>№3. Четыреста пятьдесят семиклассников писали контрольную работу по географии из 5 задач. Диаграмма показывает процент семиклассников, решивших каждую из задач. Какую задачу решило наименьшее число семиклассников? В ответ запишите число семиклассников, решивших эту задачу.  </vt:lpstr>
      <vt:lpstr>№4. Пятьсот пятьдесят семиклассников писали контрольную работу по физике из 5 задач. Диаграмма показывает процент семиклассников, решивших каждую из задач. Какую задачу решило наибольшее число семиклассников? В ответ запишите число семиклассников, решивших эту задачу.  </vt:lpstr>
      <vt:lpstr>Дальнейших успехов в чтении диаграмм!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Диаграммы и проценты</dc:title>
  <dc:creator>Пользователь</dc:creator>
  <cp:lastModifiedBy>1</cp:lastModifiedBy>
  <cp:revision>8</cp:revision>
  <dcterms:created xsi:type="dcterms:W3CDTF">2019-01-03T13:40:31Z</dcterms:created>
  <dcterms:modified xsi:type="dcterms:W3CDTF">2019-01-14T05:27:56Z</dcterms:modified>
</cp:coreProperties>
</file>