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57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Логарифмические неравенства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Подходы к решению задания С3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03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3.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Решите неравенство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 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−4</m:t>
                    </m:r>
                    <m:r>
                      <a:rPr lang="ru-RU" i="1">
                        <a:latin typeface="Cambria Math"/>
                      </a:rPr>
                      <m:t>х)</m:t>
                    </m:r>
                  </m:oMath>
                </a14:m>
                <a:r>
                  <a:rPr lang="ru-RU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5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Решение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>
                                  <a:latin typeface="Cambria Math"/>
                                </a:rPr>
                                <m:t> 4х &gt; 5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х&gt;0</m:t>
                              </m:r>
                            </m:e>
                            <m:e>
                              <m:r>
                                <a:rPr lang="ru-RU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 – 4х - 5 &gt; 0;</a:t>
                </a:r>
              </a:p>
              <a:p>
                <a:pPr marL="0" indent="0">
                  <a:buNone/>
                </a:pPr>
                <a:r>
                  <a:rPr lang="ru-RU" dirty="0"/>
                  <a:t>х &gt; -1, х  &gt; 5,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х </a:t>
                </a:r>
                <a:r>
                  <a:rPr lang="ru-RU" dirty="0"/>
                  <a:t>&gt; </a:t>
                </a:r>
                <a:r>
                  <a:rPr lang="ru-RU" dirty="0"/>
                  <a:t>4</a:t>
                </a:r>
                <a:r>
                  <a:rPr lang="ru-RU" dirty="0" smtClean="0"/>
                  <a:t>, </a:t>
                </a:r>
                <a:r>
                  <a:rPr lang="ru-RU" dirty="0"/>
                  <a:t>х &gt; 0,       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х  &gt; 5</a:t>
                </a:r>
              </a:p>
              <a:p>
                <a:pPr marL="0" indent="0">
                  <a:buNone/>
                </a:pPr>
                <a:r>
                  <a:rPr lang="ru-RU" dirty="0"/>
                  <a:t>Ответ: (5;+∞).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100" b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699792" y="4221088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9792" y="4725144"/>
            <a:ext cx="6185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! Неверно решены квадратные неравенства.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4.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Решите неравенство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 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−4</m:t>
                    </m:r>
                    <m:r>
                      <a:rPr lang="ru-RU" i="1">
                        <a:latin typeface="Cambria Math"/>
                      </a:rPr>
                      <m:t>х)</m:t>
                    </m:r>
                  </m:oMath>
                </a14:m>
                <a:r>
                  <a:rPr lang="ru-RU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5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Решение.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>
                                  <a:latin typeface="Cambria Math"/>
                                </a:rPr>
                                <m:t> 4х &gt; 5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х&gt;0</m:t>
                              </m:r>
                            </m:e>
                            <m:e>
                              <m:r>
                                <a:rPr lang="ru-RU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 – 4х - 5 &gt; 0;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d>
                              <m:dPr>
                                <m:begChr m:val="["/>
                                <m:endChr m:val="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х &lt; 0,</m:t>
                                    </m:r>
                                  </m:e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х &gt;</m:t>
                                    </m:r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ru-RU" i="1">
                                        <a:latin typeface="Cambria Math"/>
                                      </a:rPr>
                                      <m:t>,</m:t>
                                    </m:r>
                                  </m:e>
                                </m:eqArr>
                              </m:e>
                            </m:d>
                          </m:e>
                          <m:e>
                            <m:d>
                              <m:dPr>
                                <m:begChr m:val="["/>
                                <m:endChr m:val="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х &lt; −1,</m:t>
                                    </m:r>
                                  </m:e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х  &gt; 5</m:t>
                                    </m:r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</m:oMath>
                </a14:m>
                <a:r>
                  <a:rPr lang="ru-RU" dirty="0" smtClean="0"/>
                  <a:t>       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- 1 &lt; х  &lt; 5.</a:t>
                </a:r>
              </a:p>
              <a:p>
                <a:pPr marL="0" indent="0">
                  <a:buNone/>
                </a:pPr>
                <a:r>
                  <a:rPr lang="ru-RU" dirty="0"/>
                  <a:t>Ответ: (- 1; 5).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156" b="-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627784" y="400506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71800" y="4653136"/>
            <a:ext cx="5420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! Неверно решена система неравенств.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dirty="0"/>
              <a:t>Объедините решения с исправленными ошибками в одно правильное решение.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i="1" dirty="0" smtClean="0"/>
                  <a:t>Решите неравенство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 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−4</m:t>
                    </m:r>
                    <m:r>
                      <a:rPr lang="ru-RU" i="1">
                        <a:latin typeface="Cambria Math"/>
                      </a:rPr>
                      <m:t>х)</m:t>
                    </m:r>
                  </m:oMath>
                </a14:m>
                <a:r>
                  <a:rPr lang="ru-RU" i="1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5</m:t>
                    </m:r>
                  </m:oMath>
                </a14:m>
                <a:r>
                  <a:rPr lang="ru-RU" i="1" dirty="0"/>
                  <a:t>.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Решение.</a:t>
                </a: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 − 4х &gt; 5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х&gt;0</m:t>
                              </m:r>
                            </m:e>
                            <m:e>
                              <m:r>
                                <a:rPr lang="ru-RU" i="1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х</a:t>
                </a:r>
                <a:r>
                  <a:rPr lang="ru-RU" i="1" baseline="30000" dirty="0"/>
                  <a:t>2</a:t>
                </a:r>
                <a:r>
                  <a:rPr lang="ru-RU" i="1" dirty="0"/>
                  <a:t> – 4х - 5 &gt; 0 и </a:t>
                </a:r>
                <a:r>
                  <a:rPr lang="ru-RU" i="1" dirty="0" smtClean="0"/>
                  <a:t>х(х </a:t>
                </a:r>
                <a:r>
                  <a:rPr lang="ru-RU" i="1" dirty="0" smtClean="0"/>
                  <a:t>- 4</a:t>
                </a:r>
                <a:r>
                  <a:rPr lang="ru-RU" i="1" dirty="0" smtClean="0"/>
                  <a:t>) </a:t>
                </a:r>
                <a:r>
                  <a:rPr lang="ru-RU" i="1" dirty="0"/>
                  <a:t>&gt; 0;</a:t>
                </a: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х</m:t>
                                      </m:r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&lt;</m:t>
                                      </m:r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х</m:t>
                                      </m:r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&gt;</m:t>
                                      </m:r>
                                      <m:r>
                                        <a:rPr lang="ru-RU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,</m:t>
                                      </m:r>
                                    </m:e>
                                  </m:eqArr>
                                </m:e>
                              </m:d>
                            </m:e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х &lt; −1,</m:t>
                                      </m:r>
                                    </m:e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х  &gt; 5</m:t>
                                      </m:r>
                                    </m:e>
                                  </m:eqAr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i="1" dirty="0" smtClean="0"/>
                  <a:t> </a:t>
                </a:r>
                <a:r>
                  <a:rPr lang="ru-RU" i="1" dirty="0"/>
                  <a:t>х &lt; </a:t>
                </a:r>
                <a:r>
                  <a:rPr lang="ru-RU" i="1" dirty="0" smtClean="0"/>
                  <a:t>-1 </a:t>
                </a:r>
                <a:r>
                  <a:rPr lang="ru-RU" i="1" dirty="0"/>
                  <a:t>или х  &gt; 5.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Ответ: (-∞</a:t>
                </a:r>
                <a:r>
                  <a:rPr lang="ru-RU" i="1" dirty="0" smtClean="0"/>
                  <a:t>;-1)ᴜ(5</a:t>
                </a:r>
                <a:r>
                  <a:rPr lang="ru-RU" i="1" dirty="0"/>
                  <a:t>;+∞).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156" b="-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3707904" y="4437112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499992" y="44371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92080" y="44371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92280" y="44371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884368" y="44371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355976" y="4651394"/>
            <a:ext cx="43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1" y="4651394"/>
            <a:ext cx="23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948264" y="465139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84369" y="4651394"/>
            <a:ext cx="23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5148064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6"/>
          </p:cNvCxnSpPr>
          <p:nvPr/>
        </p:nvCxnSpPr>
        <p:spPr>
          <a:xfrm flipH="1">
            <a:off x="5337799" y="4221088"/>
            <a:ext cx="184732" cy="238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004048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860032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644008" y="4221088"/>
            <a:ext cx="144015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355976" y="4221088"/>
            <a:ext cx="166875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211960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067944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923928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8" idx="0"/>
          </p:cNvCxnSpPr>
          <p:nvPr/>
        </p:nvCxnSpPr>
        <p:spPr>
          <a:xfrm flipH="1">
            <a:off x="7115140" y="4221088"/>
            <a:ext cx="16187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7277011" y="4221088"/>
            <a:ext cx="175309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452320" y="42210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7668344" y="4221088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9" idx="7"/>
          </p:cNvCxnSpPr>
          <p:nvPr/>
        </p:nvCxnSpPr>
        <p:spPr>
          <a:xfrm flipH="1">
            <a:off x="7923392" y="4221088"/>
            <a:ext cx="191427" cy="22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8114819" y="4221088"/>
            <a:ext cx="129589" cy="22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6" idx="6"/>
          </p:cNvCxnSpPr>
          <p:nvPr/>
        </p:nvCxnSpPr>
        <p:spPr>
          <a:xfrm>
            <a:off x="4545711" y="4459972"/>
            <a:ext cx="170304" cy="191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10" idx="0"/>
          </p:cNvCxnSpPr>
          <p:nvPr/>
        </p:nvCxnSpPr>
        <p:spPr>
          <a:xfrm>
            <a:off x="4355976" y="4437112"/>
            <a:ext cx="216024" cy="21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211960" y="4443807"/>
            <a:ext cx="227453" cy="207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067944" y="4437112"/>
            <a:ext cx="216024" cy="21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923928" y="4437112"/>
            <a:ext cx="216024" cy="21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707904" y="4459971"/>
            <a:ext cx="216024" cy="191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9" idx="3"/>
            <a:endCxn id="13" idx="0"/>
          </p:cNvCxnSpPr>
          <p:nvPr/>
        </p:nvCxnSpPr>
        <p:spPr>
          <a:xfrm>
            <a:off x="7891063" y="4476136"/>
            <a:ext cx="108531" cy="175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019105" y="4443807"/>
            <a:ext cx="160508" cy="207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8114819" y="4437112"/>
            <a:ext cx="273605" cy="21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 flipH="1" flipV="1">
            <a:off x="3707904" y="4443807"/>
            <a:ext cx="792088" cy="161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9" idx="0"/>
          </p:cNvCxnSpPr>
          <p:nvPr/>
        </p:nvCxnSpPr>
        <p:spPr>
          <a:xfrm>
            <a:off x="7907228" y="4437112"/>
            <a:ext cx="4811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98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Критерии оценивания.</a:t>
            </a:r>
          </a:p>
          <a:p>
            <a:pPr marL="0" indent="0">
              <a:buNone/>
            </a:pPr>
            <a:r>
              <a:rPr lang="ru-RU" dirty="0"/>
              <a:t>Безошибочное решение: «5»; вычислительная ошибка с выполнением всех логических элементов – «4»;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ошибка при решении неравенства (системы неравенств) и (или) отсутствие одного логического элемента – «3».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/>
              <a:t>остальные – работаем над ошибками.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3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Решите неравенство</a:t>
                </a:r>
              </a:p>
              <a:p>
                <a:pPr marL="0" indent="0">
                  <a:buNone/>
                </a:pPr>
                <a:r>
                  <a:rPr lang="ru-RU" dirty="0" smtClean="0"/>
                  <a:t>1 </a:t>
                </a:r>
                <a:r>
                  <a:rPr lang="ru-RU" dirty="0"/>
                  <a:t>+ </a:t>
                </a:r>
                <a:r>
                  <a:rPr lang="en-US" dirty="0"/>
                  <a:t>log</a:t>
                </a:r>
                <a:r>
                  <a:rPr lang="ru-RU" baseline="-25000" dirty="0"/>
                  <a:t>6</a:t>
                </a:r>
                <a:r>
                  <a:rPr lang="ru-RU" dirty="0"/>
                  <a:t> (4 – х) ≤  </a:t>
                </a:r>
                <a:r>
                  <a:rPr lang="en-US" dirty="0"/>
                  <a:t>log</a:t>
                </a:r>
                <a:r>
                  <a:rPr lang="ru-RU" baseline="-25000" dirty="0"/>
                  <a:t>6</a:t>
                </a:r>
                <a:r>
                  <a:rPr lang="ru-RU" dirty="0"/>
                  <a:t> (16 – х</a:t>
                </a:r>
                <a:r>
                  <a:rPr lang="ru-RU" baseline="30000" dirty="0"/>
                  <a:t>2</a:t>
                </a:r>
                <a:r>
                  <a:rPr lang="ru-RU" dirty="0"/>
                  <a:t>)</a:t>
                </a:r>
              </a:p>
              <a:p>
                <a:pPr marL="0" indent="0">
                  <a:buNone/>
                </a:pPr>
                <a:r>
                  <a:rPr lang="ru-RU" dirty="0"/>
                  <a:t>Решение.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latin typeface="Cambria Math"/>
                              </a:rPr>
                              <m:t>4−х &gt;0,   (1)</m:t>
                            </m:r>
                          </m:e>
                          <m:e>
                            <m:r>
                              <a:rPr lang="ru-RU" i="1">
                                <a:latin typeface="Cambria Math"/>
                              </a:rPr>
                              <m:t>16−</m:t>
                            </m:r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latin typeface="Cambria Math"/>
                              </a:rPr>
                              <m:t> &gt;0, (2)</m:t>
                            </m:r>
                          </m:e>
                          <m:e>
                            <m:r>
                              <a:rPr lang="ru-RU" i="1">
                                <a:latin typeface="Cambria Math"/>
                              </a:rPr>
                              <m:t>6</m:t>
                            </m:r>
                            <m:d>
                              <m:d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4−х</m:t>
                                </m:r>
                              </m:e>
                            </m:d>
                            <m:r>
                              <a:rPr lang="ru-RU" i="1">
                                <a:latin typeface="Cambria Math"/>
                              </a:rPr>
                              <m:t> ≤16− </m:t>
                            </m:r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/>
                                  </a:rPr>
                                  <m:t>2  </m:t>
                                </m:r>
                              </m:sup>
                            </m:sSup>
                            <m:r>
                              <a:rPr lang="ru-RU" i="1">
                                <a:latin typeface="Cambria Math"/>
                              </a:rPr>
                              <m:t>(3)</m:t>
                            </m:r>
                          </m:e>
                        </m:eqArr>
                      </m:e>
                    </m: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Решаем 1) х &lt; 4</a:t>
                </a:r>
              </a:p>
              <a:p>
                <a:pPr marL="0" indent="0">
                  <a:buNone/>
                </a:pPr>
                <a:r>
                  <a:rPr lang="ru-RU" dirty="0"/>
                  <a:t>Решаем 2) – 4 &lt; х &lt; 4</a:t>
                </a:r>
              </a:p>
              <a:p>
                <a:pPr marL="0" indent="0">
                  <a:buNone/>
                </a:pPr>
                <a:r>
                  <a:rPr lang="ru-RU" dirty="0"/>
                  <a:t>Решаем 3) 24 – 6х ≤ 16 – х</a:t>
                </a:r>
                <a:r>
                  <a:rPr lang="ru-RU" baseline="30000" dirty="0"/>
                  <a:t>2</a:t>
                </a:r>
                <a:r>
                  <a:rPr lang="ru-RU" dirty="0"/>
                  <a:t>;</a:t>
                </a: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 – 6х + 8 ≤ 0;</a:t>
                </a:r>
              </a:p>
              <a:p>
                <a:pPr marL="0" indent="0">
                  <a:buNone/>
                </a:pPr>
                <a:r>
                  <a:rPr lang="ru-RU" dirty="0"/>
                  <a:t>2 ≤ х ≤ 4.</a:t>
                </a:r>
              </a:p>
              <a:p>
                <a:pPr marL="0" indent="0">
                  <a:buNone/>
                </a:pPr>
                <a:r>
                  <a:rPr lang="ru-RU" dirty="0"/>
                  <a:t>Находим решение системы: 2 ≤ х &lt; 4.</a:t>
                </a:r>
              </a:p>
              <a:p>
                <a:pPr marL="0" indent="0">
                  <a:buNone/>
                </a:pPr>
                <a:r>
                  <a:rPr lang="ru-RU" dirty="0"/>
                  <a:t>Ответ: </a:t>
                </a:r>
                <a:r>
                  <a:rPr lang="en-US" dirty="0"/>
                  <a:t>[</a:t>
                </a:r>
                <a:r>
                  <a:rPr lang="ru-RU" dirty="0"/>
                  <a:t>2;4</a:t>
                </a:r>
                <a:r>
                  <a:rPr lang="ru-RU" dirty="0" smtClean="0"/>
                  <a:t>).</a:t>
                </a:r>
              </a:p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FF0000"/>
                    </a:solidFill>
                  </a:rPr>
                  <a:t>Поздравляю! Вы решили задание С3.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00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Какие ошибки были допущены при выполнении самостоятельной работы?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6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/>
              <a:t>№13.7б), 13.8.а), 13.9.а); </a:t>
            </a:r>
          </a:p>
          <a:p>
            <a:r>
              <a:rPr lang="ru-RU" dirty="0"/>
              <a:t>для тех, кто справился с заданием без ошибок: №13.11.а), 13.12.б).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6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готовности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eriod"/>
                </a:pPr>
                <a:r>
                  <a:rPr lang="en-US" i="1" dirty="0" smtClean="0"/>
                  <a:t>log</a:t>
                </a:r>
                <a:r>
                  <a:rPr lang="ru-RU" i="1" baseline="-25000" dirty="0"/>
                  <a:t>2 </a:t>
                </a:r>
                <a:r>
                  <a:rPr lang="ru-RU" i="1" dirty="0"/>
                  <a:t>х ≥ </a:t>
                </a:r>
                <a:r>
                  <a:rPr lang="en-US" i="1" dirty="0"/>
                  <a:t>log</a:t>
                </a:r>
                <a:r>
                  <a:rPr lang="ru-RU" i="1" baseline="-25000" dirty="0"/>
                  <a:t>2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-25000">
                            <a:latin typeface="Cambria Math"/>
                          </a:rPr>
                        </m:ctrlPr>
                      </m:fPr>
                      <m:num>
                        <m:r>
                          <a:rPr lang="ru-RU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i="1" baseline="-25000" dirty="0"/>
                  <a:t> </a:t>
                </a:r>
                <a:endParaRPr lang="ru-RU" i="1" baseline="-25000" dirty="0" smtClean="0"/>
              </a:p>
              <a:p>
                <a:pPr marL="0" indent="0">
                  <a:buNone/>
                </a:pPr>
                <a:r>
                  <a:rPr lang="ru-RU" i="1" baseline="-25000" dirty="0" smtClean="0"/>
                  <a:t> </a:t>
                </a:r>
                <a:r>
                  <a:rPr lang="ru-RU" i="1" dirty="0"/>
                  <a:t>(0,5;+∞</a:t>
                </a:r>
                <a:r>
                  <a:rPr lang="ru-RU" i="1" dirty="0" smtClean="0"/>
                  <a:t>)</a:t>
                </a:r>
                <a:endParaRPr lang="ru-RU" dirty="0"/>
              </a:p>
              <a:p>
                <a:pPr marL="0" lvl="0" indent="0">
                  <a:buNone/>
                </a:pPr>
                <a:r>
                  <a:rPr lang="ru-RU" i="1" dirty="0" smtClean="0"/>
                  <a:t>2. </a:t>
                </a:r>
                <a:r>
                  <a:rPr lang="en-US" i="1" dirty="0" smtClean="0"/>
                  <a:t>log</a:t>
                </a:r>
                <a:r>
                  <a:rPr lang="ru-RU" i="1" baseline="-25000" dirty="0"/>
                  <a:t>2 </a:t>
                </a:r>
                <a:r>
                  <a:rPr lang="ru-RU" i="1" dirty="0"/>
                  <a:t>х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&lt;</m:t>
                    </m:r>
                  </m:oMath>
                </a14:m>
                <a:r>
                  <a:rPr lang="en-US" i="1" dirty="0"/>
                  <a:t>log</a:t>
                </a:r>
                <a:r>
                  <a:rPr lang="ru-RU" i="1" baseline="-2500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-25000">
                            <a:latin typeface="Cambria Math"/>
                          </a:rPr>
                        </m:ctrlPr>
                      </m:fPr>
                      <m:num>
                        <m:r>
                          <a:rPr lang="ru-RU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i="1" dirty="0"/>
                  <a:t>    </a:t>
                </a:r>
                <a:endParaRPr lang="ru-RU" i="1" dirty="0" smtClean="0"/>
              </a:p>
              <a:p>
                <a:pPr marL="0" lvl="0" indent="0">
                  <a:buNone/>
                </a:pPr>
                <a:r>
                  <a:rPr lang="ru-RU" i="1" dirty="0" smtClean="0"/>
                  <a:t> </a:t>
                </a:r>
                <a:r>
                  <a:rPr lang="ru-RU" i="1" dirty="0"/>
                  <a:t>(0;0,5)</a:t>
                </a:r>
                <a:endParaRPr lang="ru-RU" dirty="0"/>
              </a:p>
              <a:p>
                <a:pPr marL="0" lvl="0" indent="0">
                  <a:buNone/>
                </a:pPr>
                <a:r>
                  <a:rPr lang="ru-RU" dirty="0" smtClean="0"/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1">
                        <a:latin typeface="Cambria Math"/>
                      </a:rPr>
                      <m:t> х</m:t>
                    </m:r>
                  </m:oMath>
                </a14:m>
                <a:r>
                  <a:rPr lang="ru-RU" i="1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1 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1">
                        <a:latin typeface="Cambria Math"/>
                      </a:rPr>
                      <m:t>2</m:t>
                    </m:r>
                  </m:oMath>
                </a14:m>
                <a:r>
                  <a:rPr lang="ru-RU" i="1" dirty="0"/>
                  <a:t>  </a:t>
                </a:r>
                <a:endParaRPr lang="ru-RU" i="1" dirty="0" smtClean="0"/>
              </a:p>
              <a:p>
                <a:pPr marL="0" lvl="0" indent="0">
                  <a:buNone/>
                </a:pPr>
                <a:r>
                  <a:rPr lang="ru-RU" i="1" dirty="0" smtClean="0"/>
                  <a:t>(</a:t>
                </a:r>
                <a:r>
                  <a:rPr lang="ru-RU" i="1" dirty="0"/>
                  <a:t>2;+∞)</a:t>
                </a:r>
                <a:endParaRPr lang="ru-RU" dirty="0"/>
              </a:p>
              <a:p>
                <a:pPr marL="0" lvl="0" indent="0">
                  <a:buNone/>
                </a:pPr>
                <a:r>
                  <a:rPr lang="ru-RU" dirty="0" smtClean="0"/>
                  <a:t>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1">
                        <a:latin typeface="Cambria Math"/>
                      </a:rPr>
                      <m:t> х</m:t>
                    </m:r>
                  </m:oMath>
                </a14:m>
                <a:r>
                  <a:rPr lang="ru-RU" i="1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1 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1">
                        <a:latin typeface="Cambria Math"/>
                      </a:rPr>
                      <m:t>2</m:t>
                    </m:r>
                  </m:oMath>
                </a14:m>
                <a:r>
                  <a:rPr lang="ru-RU" i="1" dirty="0"/>
                  <a:t>  </a:t>
                </a:r>
                <a:endParaRPr lang="ru-RU" i="1" dirty="0" smtClean="0"/>
              </a:p>
              <a:p>
                <a:pPr marL="0" lvl="0" indent="0">
                  <a:buNone/>
                </a:pPr>
                <a:r>
                  <a:rPr lang="ru-RU" i="1" dirty="0" smtClean="0"/>
                  <a:t>(0;2)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решить неравенство?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i="1" dirty="0"/>
              <a:t>log</a:t>
            </a:r>
            <a:r>
              <a:rPr lang="ru-RU" i="1" baseline="-25000" dirty="0"/>
              <a:t>2  (</a:t>
            </a:r>
            <a:r>
              <a:rPr lang="ru-RU" i="1" dirty="0"/>
              <a:t>4х – х</a:t>
            </a:r>
            <a:r>
              <a:rPr lang="ru-RU" i="1" baseline="30000" dirty="0"/>
              <a:t>2</a:t>
            </a:r>
            <a:r>
              <a:rPr lang="ru-RU" i="1" dirty="0"/>
              <a:t>) ≥ 3х – 4.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Способы действий: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используем </a:t>
            </a:r>
            <a:r>
              <a:rPr lang="ru-RU" i="1" dirty="0"/>
              <a:t>определение </a:t>
            </a:r>
            <a:r>
              <a:rPr lang="ru-RU" i="1" dirty="0" smtClean="0"/>
              <a:t>логарифма,</a:t>
            </a:r>
          </a:p>
          <a:p>
            <a:pPr marL="0" indent="0">
              <a:buNone/>
            </a:pPr>
            <a:r>
              <a:rPr lang="ru-RU" i="1" dirty="0" smtClean="0"/>
              <a:t>логарифмируем</a:t>
            </a:r>
            <a:r>
              <a:rPr lang="ru-RU" i="1" dirty="0"/>
              <a:t>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строим </a:t>
            </a:r>
            <a:r>
              <a:rPr lang="ru-RU" i="1" dirty="0"/>
              <a:t>графики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B050"/>
                </a:solidFill>
              </a:rPr>
              <a:t>Это неравенство мы рассмотрели, чтобы </a:t>
            </a:r>
            <a:r>
              <a:rPr lang="ru-RU" i="1" dirty="0" smtClean="0">
                <a:solidFill>
                  <a:srgbClr val="00B050"/>
                </a:solidFill>
              </a:rPr>
              <a:t>видеть перспективы наших знаний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7030A0"/>
                            </a:solidFill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3х−4</m:t>
                        </m:r>
                      </m:sup>
                    </m:sSup>
                  </m:oMath>
                </a14:m>
                <a:r>
                  <a:rPr lang="ru-RU" i="1" dirty="0">
                    <a:solidFill>
                      <a:srgbClr val="7030A0"/>
                    </a:solidFill>
                  </a:rPr>
                  <a:t>=4х – х</a:t>
                </a:r>
                <a:r>
                  <a:rPr lang="ru-RU" i="1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ru-RU" i="1" dirty="0">
                    <a:solidFill>
                      <a:srgbClr val="7030A0"/>
                    </a:solidFill>
                  </a:rPr>
                  <a:t> при условии, что 4х – х</a:t>
                </a:r>
                <a:r>
                  <a:rPr lang="ru-RU" i="1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ru-RU" i="1" dirty="0">
                    <a:solidFill>
                      <a:srgbClr val="7030A0"/>
                    </a:solidFill>
                  </a:rPr>
                  <a:t>&gt;0.</a:t>
                </a:r>
                <a:endParaRPr lang="ru-RU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rgbClr val="7030A0"/>
                    </a:solidFill>
                  </a:rPr>
                  <a:t>Получаем более сложное неравенство.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rgbClr val="7030A0"/>
                    </a:solidFill>
                  </a:rPr>
                  <a:t>Не владеем аппаратом производной.</a:t>
                </a:r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31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0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Цель </a:t>
            </a:r>
            <a:r>
              <a:rPr lang="ru-RU" b="1" i="1" dirty="0" smtClean="0"/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Научиться </a:t>
            </a:r>
            <a:r>
              <a:rPr lang="ru-RU" b="1" i="1" dirty="0"/>
              <a:t>избегать ошибок при решении логарифмических неравенств.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Что необходимо знать для решения логарифмических неравенств?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Уметь решать простейшие неравенства: линейные, квадратные, дробно-рациональные.</a:t>
            </a:r>
          </a:p>
          <a:p>
            <a:r>
              <a:rPr lang="ru-RU" dirty="0"/>
              <a:t>Знать свойство монотонности логарифмической функции.</a:t>
            </a:r>
          </a:p>
          <a:p>
            <a:r>
              <a:rPr lang="ru-RU" dirty="0"/>
              <a:t>Уметь определять область допустимых значений выражений, содержащих логарифмы.</a:t>
            </a:r>
          </a:p>
          <a:p>
            <a:r>
              <a:rPr lang="ru-RU" dirty="0"/>
              <a:t>Уметь решать системы неравенств.</a:t>
            </a:r>
          </a:p>
          <a:p>
            <a:r>
              <a:rPr lang="ru-RU" dirty="0"/>
              <a:t>Владеть способами элементарной проверки прикидкой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4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Необходимые умения: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Решите </a:t>
                </a:r>
                <a:r>
                  <a:rPr lang="ru-RU" dirty="0"/>
                  <a:t>неравенство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1">
                        <a:latin typeface="Cambria Math"/>
                      </a:rPr>
                      <m:t> 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+х)</m:t>
                    </m:r>
                  </m:oMath>
                </a14:m>
                <a:r>
                  <a:rPr lang="ru-RU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1">
                        <a:latin typeface="Cambria Math"/>
                      </a:rPr>
                      <m:t>2</m:t>
                    </m:r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802705"/>
                  </p:ext>
                </p:extLst>
              </p:nvPr>
            </p:nvGraphicFramePr>
            <p:xfrm>
              <a:off x="683568" y="2489442"/>
              <a:ext cx="7920879" cy="426535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960026"/>
                    <a:gridCol w="3960853"/>
                  </a:tblGrid>
                  <a:tr h="29347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Ход решения</a:t>
                          </a:r>
                          <a:endParaRPr lang="ru-RU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Умения</a:t>
                          </a:r>
                          <a:endParaRPr lang="ru-RU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839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О.д.з</a:t>
                          </a:r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r>
                                <a:rPr lang="ru-RU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ru-RU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+х</m:t>
                              </m:r>
                            </m:oMath>
                          </a14:m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 &gt; 0</a:t>
                          </a:r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Указывать </a:t>
                          </a:r>
                          <a:r>
                            <a:rPr lang="ru-RU" sz="1400" dirty="0" err="1">
                              <a:effectLst/>
                            </a:rPr>
                            <a:t>о.д.з</a:t>
                          </a:r>
                          <a:r>
                            <a:rPr lang="ru-RU" sz="1400" dirty="0">
                              <a:effectLst/>
                            </a:rPr>
                            <a:t>.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4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ru-RU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+х</m:t>
                              </m:r>
                            </m:oMath>
                          </a14:m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 &lt; 2</a:t>
                          </a:r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Уметь применять свойство монотонности логарифмической функции при а&lt;1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858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+х</m:t>
                              </m:r>
                            </m:oMath>
                          </a14:m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 – 2 &lt; 0</a:t>
                          </a:r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- 2 &lt; х &lt; 1 </a:t>
                          </a:r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Уметь решать квадратное неравенство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343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− 2 &lt; х &lt; 1</m:t>
                                        </m:r>
                                      </m:e>
                                      <m:e>
                                        <m:d>
                                          <m:dPr>
                                            <m:begChr m:val="["/>
                                            <m:endChr m:val=""/>
                                            <m:ctrlPr>
                                              <a:rPr lang="ru-RU" sz="14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eqArr>
                                              <m:eqArrPr>
                                                <m:ctrlPr>
                                                  <a:rPr lang="ru-RU" sz="14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</m:ctrlPr>
                                              </m:eqArrPr>
                                              <m:e>
                                                <m:r>
                                                  <a:rPr lang="ru-RU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х &gt; 0 </m:t>
                                                </m:r>
                                              </m:e>
                                              <m:e>
                                                <m:r>
                                                  <a:rPr lang="ru-RU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х &lt; −2.</m:t>
                                                </m:r>
                                              </m:e>
                                            </m:eqArr>
                                          </m:e>
                                        </m:d>
                                        <m:r>
                                          <a:rPr lang="ru-RU" sz="14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0 &lt; х &lt; 1</a:t>
                          </a:r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Уметь решать систему неравенств.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Например, х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𝑙𝑜𝑔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ru-RU" sz="1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  <m:r>
                                <a:rPr lang="ru-RU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0,75</m:t>
                              </m:r>
                            </m:oMath>
                          </a14:m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 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𝑙𝑜𝑔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ru-RU" sz="1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  <m:r>
                                <a:rPr lang="ru-RU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ru-RU" sz="11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Владеть способами элементарной проверки прикидкой.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802705"/>
                  </p:ext>
                </p:extLst>
              </p:nvPr>
            </p:nvGraphicFramePr>
            <p:xfrm>
              <a:off x="683568" y="2489442"/>
              <a:ext cx="7920879" cy="426535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960026"/>
                    <a:gridCol w="3960853"/>
                  </a:tblGrid>
                  <a:tr h="2969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Ход решения</a:t>
                          </a:r>
                          <a:endParaRPr lang="ru-RU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Умения</a:t>
                          </a:r>
                          <a:endParaRPr lang="ru-RU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8398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123913" r="-100308" b="-1317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Указывать </a:t>
                          </a:r>
                          <a:r>
                            <a:rPr lang="ru-RU" sz="1400" dirty="0" err="1">
                              <a:effectLst/>
                            </a:rPr>
                            <a:t>о.д.з</a:t>
                          </a:r>
                          <a:r>
                            <a:rPr lang="ru-RU" sz="1400" dirty="0">
                              <a:effectLst/>
                            </a:rPr>
                            <a:t>.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71528" r="-100308" b="-32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Уметь применять свойство монотонности логарифмической функции при а&lt;1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8581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257292" r="-100308" b="-38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Уметь решать квадратное неравенство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34358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155204" r="-100308" b="-65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Уметь решать систему неравенств.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391667" r="-100308" b="-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Владеть способами элементарной проверки прикидкой.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1835696" y="544522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267744" y="544522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71800" y="546808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75856" y="546808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79712" y="551380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5" y="5513802"/>
            <a:ext cx="189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1" y="5513802"/>
            <a:ext cx="351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Дуга 13"/>
          <p:cNvSpPr/>
          <p:nvPr/>
        </p:nvSpPr>
        <p:spPr>
          <a:xfrm>
            <a:off x="2290603" y="5445224"/>
            <a:ext cx="1008112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2267744" y="5422364"/>
            <a:ext cx="1030971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334495" y="5422364"/>
            <a:ext cx="991947" cy="2955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794659" y="5422364"/>
            <a:ext cx="1345293" cy="1477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8" idx="0"/>
          </p:cNvCxnSpPr>
          <p:nvPr/>
        </p:nvCxnSpPr>
        <p:spPr>
          <a:xfrm flipH="1">
            <a:off x="1835696" y="5445224"/>
            <a:ext cx="45490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58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Исправляем ошибки.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Представлено </a:t>
            </a:r>
            <a:r>
              <a:rPr lang="ru-RU" dirty="0"/>
              <a:t>решение неравенства с ошибками.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Необходимо </a:t>
            </a:r>
            <a:r>
              <a:rPr lang="ru-RU" dirty="0"/>
              <a:t>найти и исправить эти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3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Решите неравенство </a:t>
                </a: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 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−4</m:t>
                    </m:r>
                    <m:r>
                      <a:rPr lang="ru-RU" i="1">
                        <a:latin typeface="Cambria Math"/>
                      </a:rPr>
                      <m:t>х)</m:t>
                    </m:r>
                  </m:oMath>
                </a14:m>
                <a:r>
                  <a:rPr lang="ru-RU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5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Решение.</a:t>
                </a: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 - 4х &gt; 5</a:t>
                </a:r>
                <a:r>
                  <a:rPr lang="ru-RU" dirty="0" smtClean="0"/>
                  <a:t>;        </a:t>
                </a:r>
              </a:p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FF0000"/>
                    </a:solidFill>
                  </a:rPr>
                  <a:t>! Отсутствует </a:t>
                </a:r>
                <a:r>
                  <a:rPr lang="ru-RU" b="1" dirty="0" err="1" smtClean="0">
                    <a:solidFill>
                      <a:srgbClr val="FF0000"/>
                    </a:solidFill>
                  </a:rPr>
                  <a:t>о.д.з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.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 – 4х - 5 &gt; 0;</a:t>
                </a:r>
              </a:p>
              <a:p>
                <a:pPr marL="0" indent="0">
                  <a:buNone/>
                </a:pPr>
                <a:r>
                  <a:rPr lang="ru-RU" dirty="0"/>
                  <a:t>х &lt; - 1 или х &gt; 5.</a:t>
                </a:r>
              </a:p>
              <a:p>
                <a:pPr marL="0" indent="0">
                  <a:buNone/>
                </a:pPr>
                <a:r>
                  <a:rPr lang="ru-RU" dirty="0"/>
                  <a:t>Ответ: (- ∞; - 1)ᴜ(5; + ∞).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56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2.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Решите неравенство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 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−4</m:t>
                    </m:r>
                    <m:r>
                      <a:rPr lang="ru-RU" i="1">
                        <a:latin typeface="Cambria Math"/>
                      </a:rPr>
                      <m:t>х)</m:t>
                    </m:r>
                  </m:oMath>
                </a14:m>
                <a:r>
                  <a:rPr lang="ru-RU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0,9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5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Решение.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>
                                <a:latin typeface="Cambria Math"/>
                              </a:rPr>
                              <m:t>х</m:t>
                            </m:r>
                            <m:r>
                              <a:rPr lang="ru-RU" baseline="30000">
                                <a:latin typeface="Cambria Math"/>
                              </a:rPr>
                              <m:t>2</m:t>
                            </m:r>
                            <m:r>
                              <a:rPr lang="ru-RU">
                                <a:latin typeface="Cambria Math"/>
                              </a:rPr>
                              <m:t> </m:t>
                            </m:r>
                            <m:r>
                              <a:rPr lang="ru-RU" i="1">
                                <a:latin typeface="Cambria Math"/>
                              </a:rPr>
                              <m:t>−</m:t>
                            </m:r>
                            <m:r>
                              <a:rPr lang="ru-RU">
                                <a:latin typeface="Cambria Math"/>
                              </a:rPr>
                              <m:t> 4х &lt; 5</m:t>
                            </m:r>
                            <m:r>
                              <a:rPr lang="ru-RU" b="0" i="0" smtClean="0">
                                <a:latin typeface="Cambria Math"/>
                              </a:rPr>
                              <m:t>,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b="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ru-RU" i="1">
                                <a:latin typeface="Cambria Math"/>
                              </a:rPr>
                              <m:t>х&gt;0</m:t>
                            </m:r>
                          </m:e>
                          <m:e>
                            <m:r>
                              <a:rPr lang="ru-RU">
                                <a:latin typeface="Cambria Math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</a:t>
                </a: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 – 4х - 5 &lt; 0;</a:t>
                </a: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>
                                  <a:latin typeface="Cambria Math"/>
                                </a:rPr>
                                <m:t> 1 &lt; х &lt; 5</m:t>
                              </m:r>
                            </m:e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>
                                          <a:latin typeface="Cambria Math"/>
                                        </a:rPr>
                                        <m:t>х &lt;</m:t>
                                      </m:r>
                                      <m:r>
                                        <a:rPr lang="ru-RU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х&gt;0</m:t>
                                      </m:r>
                                    </m:e>
                                  </m:eqAr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 Ответ: (</a:t>
                </a:r>
                <a:r>
                  <a:rPr lang="ru-RU" dirty="0" smtClean="0"/>
                  <a:t>0;4).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1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3275856" y="256490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35896" y="2924944"/>
            <a:ext cx="4973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! Не учтена монотонность функции.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5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1009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Логарифмические неравенства</vt:lpstr>
      <vt:lpstr>Проверка готовности</vt:lpstr>
      <vt:lpstr>Как решить неравенство?</vt:lpstr>
      <vt:lpstr>Цель урока</vt:lpstr>
      <vt:lpstr>Что необходимо знать для решения логарифмических неравенств? </vt:lpstr>
      <vt:lpstr>Необходимые умения:</vt:lpstr>
      <vt:lpstr>Исправляем ошибки.</vt:lpstr>
      <vt:lpstr>Лист 1</vt:lpstr>
      <vt:lpstr>Лист 2.</vt:lpstr>
      <vt:lpstr>Лист 3.</vt:lpstr>
      <vt:lpstr>Лист 4.</vt:lpstr>
      <vt:lpstr>Объедините решения с исправленными ошибками в одно правильное решение. </vt:lpstr>
      <vt:lpstr>Самостоятельная работа</vt:lpstr>
      <vt:lpstr>Самостоятельная работа</vt:lpstr>
      <vt:lpstr>Индивидуальные задания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неравенства</dc:title>
  <dc:creator>Пользователь</dc:creator>
  <cp:lastModifiedBy>Пользователь</cp:lastModifiedBy>
  <cp:revision>30</cp:revision>
  <dcterms:created xsi:type="dcterms:W3CDTF">2018-12-09T13:31:49Z</dcterms:created>
  <dcterms:modified xsi:type="dcterms:W3CDTF">2018-12-10T19:06:08Z</dcterms:modified>
</cp:coreProperties>
</file>