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Поочерёдный и одновременный выбор нескольких элементов из конечного множества.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886200"/>
            <a:ext cx="3704456" cy="12709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Алгебра 11</a:t>
            </a:r>
          </a:p>
          <a:p>
            <a:r>
              <a:rPr lang="ru-RU" sz="2400" dirty="0" smtClean="0"/>
              <a:t>Учитель: Коряковцева Н.В.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4689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920880" cy="21602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Рассмотрим решение домашнего задания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На станках изготовляют  детали по стандартным размерам. Для определения точности работы станков случайным образом выбирают 10 деталей и производят их измерения (в данном случае – длина детали в мм). С использованием алгоритма вычисления дисперсии и среднего </a:t>
            </a:r>
            <a:r>
              <a:rPr lang="ru-RU" i="1" dirty="0" err="1" smtClean="0"/>
              <a:t>квадратического</a:t>
            </a:r>
            <a:r>
              <a:rPr lang="ru-RU" i="1" dirty="0" smtClean="0"/>
              <a:t> отклонения сравните точности двух станков по отклонениям от стандарта, приведённым в таблице.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701220337"/>
              </p:ext>
            </p:extLst>
          </p:nvPr>
        </p:nvGraphicFramePr>
        <p:xfrm>
          <a:off x="1792288" y="612775"/>
          <a:ext cx="5486415" cy="1134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</a:tblGrid>
              <a:tr h="3780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endParaRPr lang="ru-RU" b="1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0</a:t>
                      </a:r>
                      <a:r>
                        <a:rPr lang="ru-RU" dirty="0" smtClean="0"/>
                        <a:t>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-0,2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+0,4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-0,2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+0,6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+0,1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</a:t>
                      </a:r>
                      <a:endParaRPr lang="ru-RU" b="1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-0,4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+0,2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+0,1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67544" y="4365104"/>
            <a:ext cx="7920880" cy="1807096"/>
          </a:xfrm>
        </p:spPr>
        <p:txBody>
          <a:bodyPr>
            <a:normAutofit/>
          </a:bodyPr>
          <a:lstStyle/>
          <a:p>
            <a:r>
              <a:rPr lang="ru-RU" sz="2000" i="1" dirty="0">
                <a:solidFill>
                  <a:srgbClr val="0070C0"/>
                </a:solidFill>
              </a:rPr>
              <a:t>Средние значения результатов испытаний:</a:t>
            </a:r>
          </a:p>
          <a:p>
            <a:r>
              <a:rPr lang="en-US" sz="2000" i="1" dirty="0" smtClean="0">
                <a:solidFill>
                  <a:srgbClr val="0070C0"/>
                </a:solidFill>
              </a:rPr>
              <a:t>I</a:t>
            </a:r>
            <a:r>
              <a:rPr lang="ru-RU" sz="2000" i="1" dirty="0" smtClean="0">
                <a:solidFill>
                  <a:srgbClr val="0070C0"/>
                </a:solidFill>
              </a:rPr>
              <a:t>: </a:t>
            </a:r>
            <a:r>
              <a:rPr lang="en-US" sz="2000" i="1" dirty="0" smtClean="0">
                <a:solidFill>
                  <a:srgbClr val="0070C0"/>
                </a:solidFill>
              </a:rPr>
              <a:t>M = </a:t>
            </a:r>
            <a:r>
              <a:rPr lang="ru-RU" sz="2000" i="1" dirty="0" smtClean="0">
                <a:solidFill>
                  <a:srgbClr val="0070C0"/>
                </a:solidFill>
              </a:rPr>
              <a:t>0,1</a:t>
            </a:r>
            <a:endParaRPr lang="ru-RU" sz="2000" i="1" dirty="0">
              <a:solidFill>
                <a:srgbClr val="0070C0"/>
              </a:solidFill>
            </a:endParaRPr>
          </a:p>
          <a:p>
            <a:r>
              <a:rPr lang="en-US" sz="2000" i="1" dirty="0" smtClean="0">
                <a:solidFill>
                  <a:srgbClr val="0070C0"/>
                </a:solidFill>
              </a:rPr>
              <a:t>II</a:t>
            </a:r>
            <a:r>
              <a:rPr lang="ru-RU" sz="2000" i="1" dirty="0" smtClean="0">
                <a:solidFill>
                  <a:srgbClr val="0070C0"/>
                </a:solidFill>
              </a:rPr>
              <a:t>: </a:t>
            </a:r>
            <a:r>
              <a:rPr lang="en-US" sz="2000" i="1" dirty="0" smtClean="0">
                <a:solidFill>
                  <a:srgbClr val="0070C0"/>
                </a:solidFill>
              </a:rPr>
              <a:t>M = </a:t>
            </a:r>
            <a:r>
              <a:rPr lang="ru-RU" sz="2000" i="1" dirty="0" smtClean="0">
                <a:solidFill>
                  <a:srgbClr val="0070C0"/>
                </a:solidFill>
              </a:rPr>
              <a:t>0,3</a:t>
            </a:r>
            <a:endParaRPr lang="ru-RU" sz="2000" i="1" dirty="0">
              <a:solidFill>
                <a:srgbClr val="0070C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8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59216" cy="1162050"/>
          </a:xfrm>
        </p:spPr>
        <p:txBody>
          <a:bodyPr>
            <a:normAutofit/>
          </a:bodyPr>
          <a:lstStyle/>
          <a:p>
            <a:r>
              <a:rPr lang="ru-RU" dirty="0" smtClean="0"/>
              <a:t>Дисперсия результатов измерений </a:t>
            </a:r>
            <a:r>
              <a:rPr lang="en-US" dirty="0"/>
              <a:t> </a:t>
            </a:r>
            <a:r>
              <a:rPr lang="ru-RU" dirty="0" smtClean="0"/>
              <a:t>деталей ряда </a:t>
            </a:r>
            <a:r>
              <a:rPr lang="en-US" dirty="0" smtClean="0"/>
              <a:t>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840201"/>
              </p:ext>
            </p:extLst>
          </p:nvPr>
        </p:nvGraphicFramePr>
        <p:xfrm>
          <a:off x="467545" y="1556792"/>
          <a:ext cx="792005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Результат</a:t>
                      </a:r>
                      <a:endParaRPr lang="ru-RU" b="1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0</a:t>
                      </a:r>
                      <a:r>
                        <a:rPr lang="ru-RU" dirty="0" smtClean="0"/>
                        <a:t>,5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-0,2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+0,4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-0,2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+0,6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+0,1</a:t>
                      </a:r>
                      <a:endParaRPr lang="ru-RU" dirty="0"/>
                    </a:p>
                  </a:txBody>
                  <a:tcPr marL="39345" marR="393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Отклонение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-0,6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</a:t>
                      </a:r>
                      <a:r>
                        <a:rPr lang="ru-RU" baseline="0" dirty="0" smtClean="0"/>
                        <a:t> отклонения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0,16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0,36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0,25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56797" marR="56797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536" y="3645024"/>
                <a:ext cx="8064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 = (0,16+0,04∙2+0,09∙4+0,36+0,25)</a:t>
                </a:r>
                <a:r>
                  <a:rPr lang="ru-RU" b="1" dirty="0" smtClean="0"/>
                  <a:t>:10= 0,121; 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  <a:ea typeface="Cambria Math"/>
                      </a:rPr>
                      <m:t>𝜹</m:t>
                    </m:r>
                    <m:r>
                      <a:rPr lang="ru-RU" b="1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ru-RU" b="1" dirty="0" smtClean="0"/>
                  <a:t>0,347</a:t>
                </a:r>
                <a:endParaRPr lang="ru-RU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45024"/>
                <a:ext cx="806489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8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8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59216" cy="1162050"/>
          </a:xfrm>
        </p:spPr>
        <p:txBody>
          <a:bodyPr>
            <a:normAutofit/>
          </a:bodyPr>
          <a:lstStyle/>
          <a:p>
            <a:r>
              <a:rPr lang="ru-RU" dirty="0" smtClean="0"/>
              <a:t>Дисперсия результатов измерений </a:t>
            </a:r>
            <a:r>
              <a:rPr lang="en-US" dirty="0"/>
              <a:t> </a:t>
            </a:r>
            <a:r>
              <a:rPr lang="ru-RU" dirty="0" smtClean="0"/>
              <a:t>деталей ряда </a:t>
            </a:r>
            <a:r>
              <a:rPr lang="en-US" dirty="0" smtClean="0"/>
              <a:t>II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129066"/>
              </p:ext>
            </p:extLst>
          </p:nvPr>
        </p:nvGraphicFramePr>
        <p:xfrm>
          <a:off x="467545" y="1556792"/>
          <a:ext cx="792005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  <a:gridCol w="66239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Результат</a:t>
                      </a:r>
                      <a:endParaRPr lang="ru-RU" b="1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-0,4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+0,2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+0,5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+0,1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+0,5</a:t>
                      </a:r>
                      <a:endParaRPr lang="ru-RU" dirty="0"/>
                    </a:p>
                  </a:txBody>
                  <a:tcPr marL="39345" marR="393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Отклонение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</a:t>
                      </a:r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-0,2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,2</a:t>
                      </a:r>
                      <a:endParaRPr lang="ru-RU" dirty="0"/>
                    </a:p>
                  </a:txBody>
                  <a:tcPr marL="56797" marR="567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</a:t>
                      </a:r>
                      <a:r>
                        <a:rPr lang="ru-RU" baseline="0" dirty="0" smtClean="0"/>
                        <a:t> отклонения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64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36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</a:t>
                      </a:r>
                      <a:r>
                        <a:rPr lang="en-US" dirty="0" smtClean="0"/>
                        <a:t>04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,04</a:t>
                      </a:r>
                      <a:endParaRPr lang="ru-RU" dirty="0"/>
                    </a:p>
                  </a:txBody>
                  <a:tcPr marL="56797" marR="56797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536" y="3645024"/>
                <a:ext cx="8064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 </a:t>
                </a:r>
                <a:r>
                  <a:rPr lang="ru-RU" b="1" dirty="0" smtClean="0"/>
                  <a:t>= 0,</a:t>
                </a:r>
                <a:r>
                  <a:rPr lang="en-US" b="1" dirty="0" smtClean="0"/>
                  <a:t>22</a:t>
                </a:r>
                <a:r>
                  <a:rPr lang="ru-RU" b="1" dirty="0" smtClean="0"/>
                  <a:t>; 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  <a:ea typeface="Cambria Math"/>
                      </a:rPr>
                      <m:t>𝜹</m:t>
                    </m:r>
                    <m:r>
                      <a:rPr lang="ru-RU" b="1" i="1" smtClean="0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ru-RU" b="1" dirty="0" smtClean="0"/>
                  <a:t>0,</a:t>
                </a:r>
                <a:r>
                  <a:rPr lang="en-US" b="1" dirty="0" smtClean="0"/>
                  <a:t>469</a:t>
                </a:r>
                <a:endParaRPr lang="ru-RU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45024"/>
                <a:ext cx="806489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8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4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7920880" cy="27363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Рассмотрим выборку событий из данных  рядов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часто первый станок давал погрешность в +0,3?</a:t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2 из 10 – это реальная частота наступления события: 0,2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>Какова частота наступления этого события у второго станка?</a:t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 из 10 (0,1)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>Если станки будут работать с таким же качеством, то каков прогноз частоты наступления события «деталь изготовлена с погрешностью +0,3 первым станком»?</a:t>
            </a:r>
            <a:br>
              <a:rPr lang="ru-RU" dirty="0" smtClean="0"/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2:10 = 0,2</a:t>
            </a:r>
            <a:endParaRPr lang="ru-RU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98074590"/>
              </p:ext>
            </p:extLst>
          </p:nvPr>
        </p:nvGraphicFramePr>
        <p:xfrm>
          <a:off x="1792288" y="612775"/>
          <a:ext cx="5486415" cy="1134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  <a:gridCol w="498765"/>
              </a:tblGrid>
              <a:tr h="3780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endParaRPr lang="ru-RU" b="1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0</a:t>
                      </a:r>
                      <a:r>
                        <a:rPr lang="ru-RU" dirty="0" smtClean="0"/>
                        <a:t>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-0,2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+0,4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-0,2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+0,6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+0,1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</a:t>
                      </a:r>
                      <a:endParaRPr lang="ru-RU" b="1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-0,4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+0,2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+0,1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+0,3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+0,5</a:t>
                      </a:r>
                      <a:endParaRPr lang="ru-RU" dirty="0"/>
                    </a:p>
                  </a:txBody>
                  <a:tcPr marL="39345" marR="393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Текст 6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67544" y="5013176"/>
                <a:ext cx="7920880" cy="1159024"/>
              </a:xfrm>
            </p:spPr>
            <p:txBody>
              <a:bodyPr>
                <a:normAutofit fontScale="85000" lnSpcReduction="10000"/>
              </a:bodyPr>
              <a:lstStyle/>
              <a:p>
                <a:endParaRPr lang="ru-RU" dirty="0" smtClean="0"/>
              </a:p>
              <a:p>
                <a:r>
                  <a:rPr lang="ru-RU" sz="1600" dirty="0" smtClean="0">
                    <a:latin typeface="Arial Black" pitchFamily="34" charset="0"/>
                  </a:rPr>
                  <a:t>Предполагаемая частота наступления события называется </a:t>
                </a:r>
                <a:r>
                  <a:rPr lang="ru-RU" sz="1600" dirty="0" smtClean="0">
                    <a:solidFill>
                      <a:srgbClr val="FF0000"/>
                    </a:solidFill>
                    <a:latin typeface="Arial Black" pitchFamily="34" charset="0"/>
                  </a:rPr>
                  <a:t>вероятностью.</a:t>
                </a:r>
              </a:p>
              <a:p>
                <a:r>
                  <a:rPr lang="ru-RU" sz="1600" dirty="0" smtClean="0">
                    <a:latin typeface="Arial Black" pitchFamily="34" charset="0"/>
                  </a:rPr>
                  <a:t>Вероятность рассчитывается по формуле</a:t>
                </a:r>
              </a:p>
              <a:p>
                <a:r>
                  <a:rPr lang="ru-RU" sz="1600" dirty="0" smtClean="0">
                    <a:solidFill>
                      <a:srgbClr val="FF0000"/>
                    </a:solidFill>
                    <a:latin typeface="Arial Black" pitchFamily="34" charset="0"/>
                  </a:rPr>
                  <a:t>Р </a:t>
                </a:r>
                <a:r>
                  <a:rPr lang="ru-RU" sz="1600" b="1" i="1" dirty="0" smtClean="0">
                    <a:solidFill>
                      <a:srgbClr val="FF0000"/>
                    </a:solidFill>
                    <a:latin typeface="Arial Black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к</m:t>
                        </m:r>
                      </m:num>
                      <m:den>
                        <m:r>
                          <a:rPr lang="en-US" sz="2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ru-RU" sz="2100" b="0" i="0" smtClean="0">
                        <a:solidFill>
                          <a:srgbClr val="FF0000"/>
                        </a:solidFill>
                        <a:latin typeface="Cambria Math"/>
                      </a:rPr>
                      <m:t>, где </m:t>
                    </m:r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  <a:latin typeface="Arial Black" pitchFamily="34" charset="0"/>
                  </a:rPr>
                  <a:t>n – </a:t>
                </a:r>
                <a:r>
                  <a:rPr lang="ru-RU" sz="1600" dirty="0" smtClean="0">
                    <a:solidFill>
                      <a:srgbClr val="FF0000"/>
                    </a:solidFill>
                    <a:latin typeface="Arial Black" pitchFamily="34" charset="0"/>
                  </a:rPr>
                  <a:t>число всех событий, к – число выбранных событий.</a:t>
                </a:r>
                <a:endParaRPr lang="ru-RU" sz="1600" dirty="0">
                  <a:latin typeface="Arial Black" pitchFamily="34" charset="0"/>
                </a:endParaRPr>
              </a:p>
            </p:txBody>
          </p:sp>
        </mc:Choice>
        <mc:Fallback>
          <p:sp>
            <p:nvSpPr>
              <p:cNvPr id="7" name="Текст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67544" y="5013176"/>
                <a:ext cx="7920880" cy="1159024"/>
              </a:xfrm>
              <a:blipFill rotWithShape="1">
                <a:blip r:embed="rId2"/>
                <a:stretch>
                  <a:fillRect l="-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7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347</Words>
  <Application>Microsoft Office PowerPoint</Application>
  <PresentationFormat>Экран (4:3)</PresentationFormat>
  <Paragraphs>166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Поочерёдный и одновременный выбор нескольких элементов из конечного множества.</vt:lpstr>
      <vt:lpstr>Рассмотрим решение домашнего задания На станках изготовляют  детали по стандартным размерам. Для определения точности работы станков случайным образом выбирают 10 деталей и производят их измерения (в данном случае – длина детали в мм). С использованием алгоритма вычисления дисперсии и среднего квадратического отклонения сравните точности двух станков по отклонениям от стандарта, приведённым в таблице.</vt:lpstr>
      <vt:lpstr>Дисперсия результатов измерений  деталей ряда I</vt:lpstr>
      <vt:lpstr>Дисперсия результатов измерений  деталей ряда II</vt:lpstr>
      <vt:lpstr>Рассмотрим выборку событий из данных  рядов Как часто первый станок давал погрешность в +0,3? 2 из 10 – это реальная частота наступления события: 0,2 Какова частота наступления этого события у второго станка? 1 из 10 (0,1) Если станки будут работать с таким же качеством, то каков прогноз частоты наступления события «деталь изготовлена с погрешностью +0,3 первым станком»? 2:10 = 0,2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Поочерёдный и одновременный выбор нескольких элементов из конечного множества.</dc:title>
  <dc:creator>Пользователь</dc:creator>
  <cp:lastModifiedBy>Пользователь</cp:lastModifiedBy>
  <cp:revision>8</cp:revision>
  <dcterms:created xsi:type="dcterms:W3CDTF">2020-02-02T15:15:38Z</dcterms:created>
  <dcterms:modified xsi:type="dcterms:W3CDTF">2020-02-02T18:31:08Z</dcterms:modified>
</cp:coreProperties>
</file>