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66" r:id="rId4"/>
    <p:sldId id="261" r:id="rId5"/>
    <p:sldId id="262" r:id="rId6"/>
    <p:sldId id="260" r:id="rId7"/>
    <p:sldId id="269" r:id="rId8"/>
    <p:sldId id="264" r:id="rId9"/>
    <p:sldId id="270" r:id="rId10"/>
    <p:sldId id="271" r:id="rId11"/>
    <p:sldId id="263" r:id="rId12"/>
    <p:sldId id="267" r:id="rId13"/>
    <p:sldId id="258" r:id="rId14"/>
    <p:sldId id="259" r:id="rId15"/>
    <p:sldId id="257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A15"/>
    <a:srgbClr val="FF9933"/>
    <a:srgbClr val="000099"/>
    <a:srgbClr val="E0EC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9A73-D297-4D81-8C2A-FCC48D7238A2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1A0B4-B96B-401F-A788-82288018D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14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A0B4-B96B-401F-A788-82288018D4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3.jpe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image" Target="../media/image79.jpe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4.wav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1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5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audio" Target="../media/audio4.wav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\&#1043;&#1086;&#1083;&#1086;&#1074;&#1072;&#1085;&#1086;&#1074;&#1072;%20&#1045;&#1055;\Neizvesten-Gudok-poezda(muzofon.com).mp3" TargetMode="Externa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3.png"/><Relationship Id="rId4" Type="http://schemas.openxmlformats.org/officeDocument/2006/relationships/image" Target="../media/image42.png"/><Relationship Id="rId9" Type="http://schemas.openxmlformats.org/officeDocument/2006/relationships/image" Target="../media/image13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00306"/>
            <a:ext cx="7572396" cy="40531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4496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Необычное путешествие</a:t>
            </a:r>
            <a:endParaRPr lang="ru-RU" sz="6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7250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Страна «Обыкновенная дробь»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lum bright="13000" contrast="10000"/>
          </a:blip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46440"/>
            <a:ext cx="4542367" cy="55257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6FEA1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6314" y="357166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Посчитай пример и закрась соответственным  цветом.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643570" y="1142984"/>
            <a:ext cx="29289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 желтый;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- красный;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 фиолетовый;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голубой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 темно-зеленый;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– малиновый;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салатовый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 оранжевый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3" y="3857629"/>
            <a:ext cx="162858" cy="696666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3" y="5214951"/>
            <a:ext cx="162858" cy="705714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3" y="1857365"/>
            <a:ext cx="162858" cy="705714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3" y="1142985"/>
            <a:ext cx="162858" cy="705714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3" y="2571745"/>
            <a:ext cx="162858" cy="705714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3" y="3214686"/>
            <a:ext cx="162858" cy="714762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3" y="4572009"/>
            <a:ext cx="162858" cy="705714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929330"/>
            <a:ext cx="162858" cy="705714"/>
          </a:xfrm>
          <a:prstGeom prst="rect">
            <a:avLst/>
          </a:prstGeom>
          <a:noFill/>
        </p:spPr>
      </p:pic>
      <p:pic>
        <p:nvPicPr>
          <p:cNvPr id="29" name="Picture 2" descr="C:\Users\Acer\Desktop\1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5786454"/>
            <a:ext cx="1699935" cy="909901"/>
          </a:xfrm>
          <a:prstGeom prst="rect">
            <a:avLst/>
          </a:prstGeom>
          <a:noFill/>
        </p:spPr>
      </p:pic>
      <p:pic>
        <p:nvPicPr>
          <p:cNvPr id="30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39" y="772664"/>
            <a:ext cx="4342561" cy="5278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995 L -1.05938 0.0205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5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6385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Станция «Задачная»</a:t>
            </a:r>
            <a:endParaRPr lang="ru-RU" sz="5400" b="1" cap="none" spc="0" dirty="0">
              <a:ln w="285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пилят бревно на части одинаковой длины. Сделав 6 распилов они отпилили от бревна 2м 10см. Какова первоначальная длина бревна, если рабочие сделали 10 распилов? </a:t>
            </a:r>
            <a:endParaRPr lang="ru-RU" sz="24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Цилиндр 18"/>
          <p:cNvSpPr/>
          <p:nvPr/>
        </p:nvSpPr>
        <p:spPr>
          <a:xfrm rot="16200000" flipH="1">
            <a:off x="4370103" y="-941135"/>
            <a:ext cx="475200" cy="8358215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72266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286646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001026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715406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501224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215604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001422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87240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573058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358876" y="3285330"/>
            <a:ext cx="1142214" cy="7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авая фигурная скобка 32"/>
          <p:cNvSpPr/>
          <p:nvPr/>
        </p:nvSpPr>
        <p:spPr>
          <a:xfrm rot="5400000">
            <a:off x="2053811" y="1946661"/>
            <a:ext cx="1071569" cy="4321999"/>
          </a:xfrm>
          <a:prstGeom prst="rightBrace">
            <a:avLst>
              <a:gd name="adj1" fmla="val 8333"/>
              <a:gd name="adj2" fmla="val 4966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428728" y="4572008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2м 10см = 210 см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34" y="5042118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210 : 6 = 35 (см) – длина одной части;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35 · 11 = 385(см) – длина бревна</a:t>
            </a:r>
          </a:p>
          <a:p>
            <a:pPr marL="342900" indent="-342900"/>
            <a:r>
              <a:rPr lang="ru-RU" sz="2800" dirty="0" smtClean="0"/>
              <a:t>385 см = 3 м 85 см</a:t>
            </a:r>
          </a:p>
          <a:p>
            <a:pPr marL="342900" indent="-342900"/>
            <a:r>
              <a:rPr lang="ru-RU" sz="2800" b="1" i="1" dirty="0" smtClean="0"/>
              <a:t>Ответ : </a:t>
            </a:r>
            <a:r>
              <a:rPr lang="ru-RU" sz="2800" dirty="0" smtClean="0"/>
              <a:t>длина бревна 3 м 85 см.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6439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прибыли на станцию «Задачная», где на здании вокзала увидели большие часы. Один из пассажиров поезда заметил, что от первого до шестого удара часов прошло 6 секунд. Вдруг поезд тронулся, а любопытный пассажир так и не узнал сколько время уходит на 12 ударов. Посчитайте сколько секунд часы бьют 12 ударов.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00438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мы снова в пути. А наш любознательный пассажир нашел новое занятие. Он заметил, что за 10 секунд пути за окном «пролетело» 10 столбов. Пассажир задумался: «На какой секунде «пролетит» 20 столб?» Посчитайте на какой секунде пролетит 20 столб.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357166"/>
            <a:ext cx="7920000" cy="1588"/>
          </a:xfrm>
          <a:prstGeom prst="line">
            <a:avLst/>
          </a:prstGeom>
          <a:ln w="142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28596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14414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28794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43174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8992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43372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58214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29190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72132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15074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29454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43834" y="2857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29586" y="357166"/>
            <a:ext cx="928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72198" y="357166"/>
            <a:ext cx="468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43702" y="357166"/>
            <a:ext cx="7143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86644" y="357166"/>
            <a:ext cx="8572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2143108" y="-785842"/>
            <a:ext cx="428628" cy="37147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428728" y="114298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6 секунд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1643050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6 : 5 = 1,2 (с) – время одного промежутка;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1,2 · 11 = 13,2(с) – длина бревна</a:t>
            </a:r>
          </a:p>
          <a:p>
            <a:pPr marL="342900" indent="-342900"/>
            <a:r>
              <a:rPr lang="ru-RU" sz="2800" b="1" i="1" dirty="0" smtClean="0"/>
              <a:t>Ответ : </a:t>
            </a:r>
            <a:r>
              <a:rPr lang="ru-RU" sz="2800" dirty="0" smtClean="0"/>
              <a:t>13,2 секунды часы бьют 12 ударов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28596" y="3857628"/>
            <a:ext cx="8215370" cy="1588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50795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894661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608381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893869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180149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036613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751125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322893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7108843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07985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465241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2322497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179753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037009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751521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680215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7537471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465637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894265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8323289" y="3535363"/>
            <a:ext cx="500066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Правая фигурная скобка 52"/>
          <p:cNvSpPr/>
          <p:nvPr/>
        </p:nvSpPr>
        <p:spPr>
          <a:xfrm rot="5400000">
            <a:off x="2143108" y="2285992"/>
            <a:ext cx="500066" cy="378621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357290" y="428625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10 секунд</a:t>
            </a:r>
            <a:endParaRPr lang="ru-RU" sz="3200" b="1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357158" y="4786322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9:10 = 0,9 (с) – время одного промежутка;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0,9 · 19 = 17,1 (с)</a:t>
            </a:r>
          </a:p>
          <a:p>
            <a:pPr marL="342900" indent="-342900"/>
            <a:r>
              <a:rPr lang="ru-RU" sz="2800" b="1" i="1" dirty="0" smtClean="0"/>
              <a:t>Ответ : </a:t>
            </a:r>
            <a:r>
              <a:rPr lang="ru-RU" sz="2800" dirty="0" smtClean="0"/>
              <a:t>20 столб «пролетит» на 18 секунде.</a:t>
            </a:r>
            <a:endParaRPr lang="ru-RU" sz="2800" dirty="0"/>
          </a:p>
        </p:txBody>
      </p:sp>
      <p:pic>
        <p:nvPicPr>
          <p:cNvPr id="56" name="Picture 2" descr="C:\Users\Acer\Desktop\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715016"/>
            <a:ext cx="1699935" cy="909901"/>
          </a:xfrm>
          <a:prstGeom prst="rect">
            <a:avLst/>
          </a:prstGeom>
          <a:noFill/>
        </p:spPr>
      </p:pic>
      <p:pic>
        <p:nvPicPr>
          <p:cNvPr id="57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57077E-6 L -1.00018 0.01063 " pathEditMode="relative" rAng="0" ptsTypes="AA">
                                      <p:cBhvr>
                                        <p:cTn id="283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705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53" grpId="0" animBg="1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51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Станция «Угадай-ка»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071546"/>
            <a:ext cx="4391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Разгадайте ребусы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928802"/>
            <a:ext cx="1076325" cy="676275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07167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,  где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мебель в виде стоячего ящика с дверцей, у  -  временная стоянка войск вне населенных пунктов. За этой формулой скрыт математический термин. Какой?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350043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u="sng" dirty="0" smtClean="0">
                <a:solidFill>
                  <a:srgbClr val="FF0000"/>
                </a:solidFill>
              </a:rPr>
              <a:t>Решение: </a:t>
            </a:r>
            <a:r>
              <a:rPr lang="ru-RU" sz="2400" i="1" dirty="0" smtClean="0">
                <a:solidFill>
                  <a:srgbClr val="000099"/>
                </a:solidFill>
              </a:rPr>
              <a:t> Отгадываем значения слов: </a:t>
            </a:r>
            <a:r>
              <a:rPr lang="ru-RU" sz="2400" i="1" dirty="0" err="1" smtClean="0">
                <a:solidFill>
                  <a:srgbClr val="000099"/>
                </a:solidFill>
              </a:rPr>
              <a:t>х</a:t>
            </a:r>
            <a:r>
              <a:rPr lang="ru-RU" sz="2400" i="1" dirty="0" smtClean="0">
                <a:solidFill>
                  <a:srgbClr val="000099"/>
                </a:solidFill>
              </a:rPr>
              <a:t> – шкаф, у – лагерь.    «шкаф» – это «</a:t>
            </a:r>
            <a:r>
              <a:rPr lang="ru-RU" sz="2400" i="1" dirty="0" err="1" smtClean="0">
                <a:solidFill>
                  <a:srgbClr val="000099"/>
                </a:solidFill>
              </a:rPr>
              <a:t>шка</a:t>
            </a:r>
            <a:r>
              <a:rPr lang="ru-RU" sz="2400" i="1" dirty="0" smtClean="0">
                <a:solidFill>
                  <a:srgbClr val="000099"/>
                </a:solidFill>
              </a:rPr>
              <a:t>»,     «лагерь» – это «</a:t>
            </a:r>
            <a:r>
              <a:rPr lang="ru-RU" sz="2400" i="1" dirty="0" err="1" smtClean="0">
                <a:solidFill>
                  <a:srgbClr val="000099"/>
                </a:solidFill>
              </a:rPr>
              <a:t>ла</a:t>
            </a:r>
            <a:r>
              <a:rPr lang="ru-RU" sz="2400" i="1" dirty="0" smtClean="0">
                <a:solidFill>
                  <a:srgbClr val="000099"/>
                </a:solidFill>
              </a:rPr>
              <a:t>». Полученные сочетания букв складываем и получаем «</a:t>
            </a:r>
            <a:r>
              <a:rPr lang="ru-RU" sz="2400" i="1" dirty="0" smtClean="0">
                <a:solidFill>
                  <a:srgbClr val="FF0000"/>
                </a:solidFill>
              </a:rPr>
              <a:t>шкала</a:t>
            </a:r>
            <a:r>
              <a:rPr lang="ru-RU" sz="2400" i="1" dirty="0" smtClean="0">
                <a:solidFill>
                  <a:srgbClr val="000099"/>
                </a:solidFill>
              </a:rPr>
              <a:t>».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071942"/>
            <a:ext cx="152400" cy="676275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071942"/>
            <a:ext cx="152400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785794"/>
            <a:ext cx="1076325" cy="67627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92867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южный плод с толстой душистой кожурой. Порой об уставшем человеке говорят: «Выжат как…». У  -  растение с однолетними зелеными побегами, не подвергающимися одревеснению. Часто говорят: «Тише воды, ниже…»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350043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u="sng" dirty="0" smtClean="0">
                <a:solidFill>
                  <a:srgbClr val="FF0000"/>
                </a:solidFill>
              </a:rPr>
              <a:t>Решение: </a:t>
            </a:r>
            <a:r>
              <a:rPr lang="ru-RU" sz="2400" i="1" dirty="0" smtClean="0">
                <a:solidFill>
                  <a:srgbClr val="000099"/>
                </a:solidFill>
              </a:rPr>
              <a:t> Отгадываем значения слов: </a:t>
            </a:r>
            <a:r>
              <a:rPr lang="ru-RU" sz="2400" i="1" dirty="0" err="1" smtClean="0">
                <a:solidFill>
                  <a:srgbClr val="000099"/>
                </a:solidFill>
              </a:rPr>
              <a:t>х</a:t>
            </a:r>
            <a:r>
              <a:rPr lang="ru-RU" sz="2400" i="1" dirty="0" smtClean="0">
                <a:solidFill>
                  <a:srgbClr val="000099"/>
                </a:solidFill>
              </a:rPr>
              <a:t> – лимон, у – трава.    «лимон» – это «ли»,     «трава» – это «</a:t>
            </a:r>
            <a:r>
              <a:rPr lang="ru-RU" sz="2400" i="1" dirty="0" err="1" smtClean="0">
                <a:solidFill>
                  <a:srgbClr val="000099"/>
                </a:solidFill>
              </a:rPr>
              <a:t>тр</a:t>
            </a:r>
            <a:r>
              <a:rPr lang="ru-RU" sz="2400" i="1" dirty="0" smtClean="0">
                <a:solidFill>
                  <a:srgbClr val="000099"/>
                </a:solidFill>
              </a:rPr>
              <a:t>». Полученные сочетания букв складываем и получаем «</a:t>
            </a:r>
            <a:r>
              <a:rPr lang="ru-RU" sz="2400" i="1" dirty="0" smtClean="0">
                <a:solidFill>
                  <a:srgbClr val="FF0000"/>
                </a:solidFill>
              </a:rPr>
              <a:t>литр</a:t>
            </a:r>
            <a:r>
              <a:rPr lang="ru-RU" sz="2400" i="1" dirty="0" smtClean="0">
                <a:solidFill>
                  <a:srgbClr val="000099"/>
                </a:solidFill>
              </a:rPr>
              <a:t>».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071942"/>
            <a:ext cx="152400" cy="67627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071942"/>
            <a:ext cx="152400" cy="676275"/>
          </a:xfrm>
          <a:prstGeom prst="rect">
            <a:avLst/>
          </a:prstGeom>
          <a:noFill/>
        </p:spPr>
      </p:pic>
      <p:pic>
        <p:nvPicPr>
          <p:cNvPr id="11" name="Picture 2" descr="C:\Users\Acer\Desktop\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786454"/>
            <a:ext cx="1699935" cy="909901"/>
          </a:xfrm>
          <a:prstGeom prst="rect">
            <a:avLst/>
          </a:prstGeom>
          <a:noFill/>
        </p:spPr>
      </p:pic>
      <p:pic>
        <p:nvPicPr>
          <p:cNvPr id="12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995 L -1.05938 0.0205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682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Станция «Домашняя»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C:\Users\Acer\Desktop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786454"/>
            <a:ext cx="1699935" cy="909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785794"/>
            <a:ext cx="3156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Кросснамбер</a:t>
            </a:r>
            <a:endParaRPr lang="ru-RU" sz="4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500174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1500174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071678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071678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2071678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2071678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643182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5206" y="2643182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2643182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2643182"/>
            <a:ext cx="1285884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71538" y="264318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7422" y="207167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150017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5074" y="264318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207167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3357562"/>
            <a:ext cx="59293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330" dirty="0" smtClean="0">
                <a:latin typeface="Times New Roman" pitchFamily="18" charset="0"/>
                <a:cs typeface="Times New Roman" pitchFamily="18" charset="0"/>
              </a:rPr>
              <a:t>По горизонтали: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Переведите в неправильную дробь         и запишите ее числитель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этого числа 12082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Выделите целую часть         .     Числитель смешанного числа равен…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714752"/>
            <a:ext cx="428628" cy="82250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857760"/>
            <a:ext cx="152400" cy="6762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429264"/>
            <a:ext cx="466725" cy="6858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28992" y="157161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786" y="264318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1           6                                            1            1                                      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00232" y="214311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3            4             5            2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0034" y="3786190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Вычислите  </a:t>
            </a:r>
          </a:p>
          <a:p>
            <a:pPr>
              <a:lnSpc>
                <a:spcPct val="150000"/>
              </a:lnSpc>
            </a:pPr>
            <a:r>
              <a:rPr lang="ru-RU" sz="2400" spc="330" dirty="0" smtClean="0">
                <a:latin typeface="Times New Roman" pitchFamily="18" charset="0"/>
                <a:cs typeface="Times New Roman" pitchFamily="18" charset="0"/>
              </a:rPr>
              <a:t>По вертикали: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единицу больше чертовой дюжины.</a:t>
            </a:r>
          </a:p>
          <a:p>
            <a:pPr>
              <a:lnSpc>
                <a:spcPct val="150000"/>
              </a:lnSpc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Корень уравнения: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786190"/>
            <a:ext cx="3048000" cy="685800"/>
          </a:xfrm>
          <a:prstGeom prst="rect">
            <a:avLst/>
          </a:prstGeom>
          <a:noFill/>
        </p:spPr>
      </p:pic>
      <p:pic>
        <p:nvPicPr>
          <p:cNvPr id="46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429264"/>
            <a:ext cx="246697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995 L -1.05938 0.02058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05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43" grpId="0"/>
      <p:bldP spid="44" grpId="0"/>
      <p:bldP spid="45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1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57" y="954087"/>
            <a:ext cx="925131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cer\AppData\Local\Microsoft\Windows\Temporary Internet Files\Content.Word\Новый рисунок (15)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3" y="2953989"/>
            <a:ext cx="1295860" cy="13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cer\AppData\Local\Microsoft\Windows\Temporary Internet Files\Content.Word\Новый рисунок (15)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231" y="2953989"/>
            <a:ext cx="1314450" cy="13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AppData\Local\Microsoft\Windows\Temporary Internet Files\Content.Word\Новый рисунок (15).bmp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264" y="3035678"/>
            <a:ext cx="153479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12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000100" y="1785926"/>
            <a:ext cx="7286676" cy="29289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КАССА</a:t>
            </a:r>
            <a:endParaRPr lang="ru-RU" sz="3600" kern="10" spc="0" dirty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52125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8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694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Станция «Историческая»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8596" y="1000108"/>
            <a:ext cx="500066" cy="12858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71546"/>
            <a:ext cx="257175" cy="1104900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1714480" y="1142984"/>
            <a:ext cx="2571768" cy="10001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1000100" y="1428736"/>
            <a:ext cx="642942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71604" y="100010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половина,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полтина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57752" y="1000108"/>
            <a:ext cx="500066" cy="12858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429256" y="1357298"/>
            <a:ext cx="642942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143636" y="1142984"/>
            <a:ext cx="2571768" cy="10001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71546"/>
            <a:ext cx="257175" cy="11049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60" y="12858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четь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28596" y="2714620"/>
            <a:ext cx="500066" cy="12858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1000100" y="3143248"/>
            <a:ext cx="642942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714480" y="2857496"/>
            <a:ext cx="2571768" cy="10001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571604" y="307181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полчеть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786058"/>
            <a:ext cx="257175" cy="11144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857752" y="2714620"/>
            <a:ext cx="500066" cy="12858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5429256" y="3143248"/>
            <a:ext cx="642942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143636" y="2786058"/>
            <a:ext cx="2571768" cy="10001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000760" y="292893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полполчеть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786058"/>
            <a:ext cx="504825" cy="111442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786050" y="4000504"/>
            <a:ext cx="500066" cy="12858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3357554" y="4500570"/>
            <a:ext cx="642942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4071934" y="4214818"/>
            <a:ext cx="2928958" cy="10001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929058" y="442913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полполполчеть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071942"/>
            <a:ext cx="504825" cy="111442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Определите, каким дробям соответствовали тогда названия: треть,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полтреть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полполтреть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полполполтреть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3571868" y="1000108"/>
            <a:ext cx="571504" cy="13573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85720" y="1214422"/>
            <a:ext cx="2357454" cy="92869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лево/вправо 45"/>
          <p:cNvSpPr/>
          <p:nvPr/>
        </p:nvSpPr>
        <p:spPr>
          <a:xfrm>
            <a:off x="2643174" y="1428736"/>
            <a:ext cx="714380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14282" y="1285860"/>
            <a:ext cx="25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треть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714876" y="1214422"/>
            <a:ext cx="2357454" cy="92869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7143768" y="1428736"/>
            <a:ext cx="714380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7929586" y="1000108"/>
            <a:ext cx="571504" cy="13573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3438" y="1357298"/>
            <a:ext cx="25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полтреть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214282" y="3571876"/>
            <a:ext cx="2428892" cy="92869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лево/вправо 52"/>
          <p:cNvSpPr/>
          <p:nvPr/>
        </p:nvSpPr>
        <p:spPr>
          <a:xfrm>
            <a:off x="2714612" y="3786190"/>
            <a:ext cx="714380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3571868" y="3214686"/>
            <a:ext cx="571504" cy="13573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4286248" y="3571876"/>
            <a:ext cx="3143272" cy="92869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войная стрелка влево/вправо 55"/>
          <p:cNvSpPr/>
          <p:nvPr/>
        </p:nvSpPr>
        <p:spPr>
          <a:xfrm>
            <a:off x="7500958" y="3786190"/>
            <a:ext cx="714380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8286776" y="3286124"/>
            <a:ext cx="571504" cy="13573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4810" y="364331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полполполтреть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071546"/>
            <a:ext cx="257175" cy="1114425"/>
          </a:xfrm>
          <a:prstGeom prst="rect">
            <a:avLst/>
          </a:prstGeom>
          <a:noFill/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1071546"/>
            <a:ext cx="257175" cy="1114425"/>
          </a:xfrm>
          <a:prstGeom prst="rect">
            <a:avLst/>
          </a:prstGeom>
          <a:noFill/>
        </p:spPr>
      </p:pic>
      <p:pic>
        <p:nvPicPr>
          <p:cNvPr id="61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357562"/>
            <a:ext cx="504825" cy="1104900"/>
          </a:xfrm>
          <a:prstGeom prst="rect">
            <a:avLst/>
          </a:prstGeom>
          <a:noFill/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3357562"/>
            <a:ext cx="504825" cy="11049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0" y="371475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полполтреть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2" descr="C:\Users\Acer\Desktop\1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8" y="5429264"/>
            <a:ext cx="1699935" cy="909901"/>
          </a:xfrm>
          <a:prstGeom prst="rect">
            <a:avLst/>
          </a:prstGeom>
          <a:noFill/>
        </p:spPr>
      </p:pic>
      <p:pic>
        <p:nvPicPr>
          <p:cNvPr id="65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995 L -1.05938 0.02058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705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21" grpId="0"/>
      <p:bldP spid="22" grpId="0" animBg="1"/>
      <p:bldP spid="23" grpId="0" animBg="1"/>
      <p:bldP spid="24" grpId="0" animBg="1"/>
      <p:bldP spid="25" grpId="0"/>
      <p:bldP spid="29" grpId="0" animBg="1"/>
      <p:bldP spid="30" grpId="0" animBg="1"/>
      <p:bldP spid="31" grpId="0" animBg="1"/>
      <p:bldP spid="32" grpId="0"/>
      <p:bldP spid="36" grpId="0" animBg="1"/>
      <p:bldP spid="37" grpId="0" animBg="1"/>
      <p:bldP spid="38" grpId="0" animBg="1"/>
      <p:bldP spid="39" grpId="0"/>
      <p:bldP spid="43" grpId="0"/>
      <p:bldP spid="43" grpId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Станция «</a:t>
            </a:r>
            <a:r>
              <a:rPr lang="ru-RU" sz="5400" b="1" dirty="0" err="1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Раскраскино</a:t>
            </a:r>
            <a:r>
              <a:rPr lang="ru-RU" sz="5400" b="1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5400" b="1" dirty="0">
              <a:ln w="28575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643050"/>
            <a:ext cx="5357818" cy="85725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00108"/>
            <a:ext cx="91440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Закрасьте цветным карандашом указанную часть  изображенных кругов: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030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каждому рисунку сделайте подписи в виде неправильной дроби.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1214414" y="3143248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9" idx="0"/>
            <a:endCxn id="9" idx="4"/>
          </p:cNvCxnSpPr>
          <p:nvPr/>
        </p:nvCxnSpPr>
        <p:spPr>
          <a:xfrm rot="16200000" flipH="1">
            <a:off x="1213465" y="4180048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2"/>
            <a:endCxn id="9" idx="6"/>
          </p:cNvCxnSpPr>
          <p:nvPr/>
        </p:nvCxnSpPr>
        <p:spPr>
          <a:xfrm rot="10800000" flipH="1">
            <a:off x="1214414" y="4180048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357293" y="3643313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1357291" y="3643314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357290" y="3714752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57289" y="3643314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ирог 43"/>
          <p:cNvSpPr/>
          <p:nvPr/>
        </p:nvSpPr>
        <p:spPr>
          <a:xfrm rot="10800000">
            <a:off x="4214810" y="3071810"/>
            <a:ext cx="2073600" cy="2073600"/>
          </a:xfrm>
          <a:prstGeom prst="pie">
            <a:avLst>
              <a:gd name="adj1" fmla="val 0"/>
              <a:gd name="adj2" fmla="val 14527271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14810" y="307181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45" idx="0"/>
            <a:endCxn id="45" idx="4"/>
          </p:cNvCxnSpPr>
          <p:nvPr/>
        </p:nvCxnSpPr>
        <p:spPr>
          <a:xfrm rot="16200000" flipH="1">
            <a:off x="4213861" y="410861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45" idx="2"/>
            <a:endCxn id="45" idx="6"/>
          </p:cNvCxnSpPr>
          <p:nvPr/>
        </p:nvCxnSpPr>
        <p:spPr>
          <a:xfrm rot="10800000" flipH="1">
            <a:off x="4214810" y="410861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4357689" y="357187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4357687" y="357187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4357686" y="3643314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357685" y="357187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571876"/>
            <a:ext cx="1571636" cy="115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21429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>
            <a:stCxn id="2" idx="0"/>
            <a:endCxn id="2" idx="4"/>
          </p:cNvCxnSpPr>
          <p:nvPr/>
        </p:nvCxnSpPr>
        <p:spPr>
          <a:xfrm rot="16200000" flipH="1">
            <a:off x="356209" y="125109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stCxn id="2" idx="2"/>
            <a:endCxn id="2" idx="6"/>
          </p:cNvCxnSpPr>
          <p:nvPr/>
        </p:nvCxnSpPr>
        <p:spPr>
          <a:xfrm rot="10800000" flipH="1">
            <a:off x="357158" y="125109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00037" y="71435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00035" y="71435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00034" y="785794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3" y="71435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571736" y="21429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9" idx="0"/>
            <a:endCxn id="9" idx="4"/>
          </p:cNvCxnSpPr>
          <p:nvPr/>
        </p:nvCxnSpPr>
        <p:spPr>
          <a:xfrm rot="16200000" flipH="1">
            <a:off x="2570787" y="125109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9" idx="2"/>
            <a:endCxn id="9" idx="6"/>
          </p:cNvCxnSpPr>
          <p:nvPr/>
        </p:nvCxnSpPr>
        <p:spPr>
          <a:xfrm rot="10800000" flipH="1">
            <a:off x="2571736" y="125109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14615" y="71435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2714613" y="71435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714612" y="785794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14611" y="71435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ирог 15"/>
          <p:cNvSpPr/>
          <p:nvPr/>
        </p:nvSpPr>
        <p:spPr>
          <a:xfrm rot="10800000">
            <a:off x="4929190" y="214290"/>
            <a:ext cx="2073600" cy="2073600"/>
          </a:xfrm>
          <a:prstGeom prst="pie">
            <a:avLst>
              <a:gd name="adj1" fmla="val 0"/>
              <a:gd name="adj2" fmla="val 9000662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929190" y="21429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6" idx="0"/>
            <a:endCxn id="26" idx="4"/>
          </p:cNvCxnSpPr>
          <p:nvPr/>
        </p:nvCxnSpPr>
        <p:spPr>
          <a:xfrm rot="16200000" flipH="1">
            <a:off x="4928241" y="125109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6" idx="2"/>
            <a:endCxn id="26" idx="6"/>
          </p:cNvCxnSpPr>
          <p:nvPr/>
        </p:nvCxnSpPr>
        <p:spPr>
          <a:xfrm rot="10800000" flipH="1">
            <a:off x="4929190" y="125109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072069" y="71435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5072067" y="71435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5072066" y="785794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72065" y="71435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714356"/>
            <a:ext cx="1689708" cy="928694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>
          <a:xfrm>
            <a:off x="428596" y="235743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5" idx="0"/>
            <a:endCxn id="35" idx="4"/>
          </p:cNvCxnSpPr>
          <p:nvPr/>
        </p:nvCxnSpPr>
        <p:spPr>
          <a:xfrm rot="16200000" flipH="1">
            <a:off x="427647" y="339423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2"/>
            <a:endCxn id="35" idx="6"/>
          </p:cNvCxnSpPr>
          <p:nvPr/>
        </p:nvCxnSpPr>
        <p:spPr>
          <a:xfrm rot="10800000" flipH="1">
            <a:off x="428596" y="339423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571475" y="285749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571473" y="285749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571472" y="2928934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1471" y="285749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643174" y="235743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42" idx="0"/>
            <a:endCxn id="42" idx="4"/>
          </p:cNvCxnSpPr>
          <p:nvPr/>
        </p:nvCxnSpPr>
        <p:spPr>
          <a:xfrm rot="16200000" flipH="1">
            <a:off x="2642225" y="339423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2" idx="2"/>
            <a:endCxn id="42" idx="6"/>
          </p:cNvCxnSpPr>
          <p:nvPr/>
        </p:nvCxnSpPr>
        <p:spPr>
          <a:xfrm rot="10800000" flipH="1">
            <a:off x="2643174" y="339423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786053" y="285749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 flipV="1">
            <a:off x="2786051" y="285749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2786050" y="2928934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786049" y="285749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ирог 48"/>
          <p:cNvSpPr/>
          <p:nvPr/>
        </p:nvSpPr>
        <p:spPr>
          <a:xfrm rot="10800000">
            <a:off x="4929190" y="2357430"/>
            <a:ext cx="2073600" cy="2073600"/>
          </a:xfrm>
          <a:prstGeom prst="pie">
            <a:avLst>
              <a:gd name="adj1" fmla="val 0"/>
              <a:gd name="adj2" fmla="val 16263396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929190" y="235743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50" idx="0"/>
            <a:endCxn id="50" idx="4"/>
          </p:cNvCxnSpPr>
          <p:nvPr/>
        </p:nvCxnSpPr>
        <p:spPr>
          <a:xfrm rot="16200000" flipH="1">
            <a:off x="4928241" y="339423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50" idx="2"/>
            <a:endCxn id="50" idx="6"/>
          </p:cNvCxnSpPr>
          <p:nvPr/>
        </p:nvCxnSpPr>
        <p:spPr>
          <a:xfrm rot="10800000" flipH="1">
            <a:off x="4929190" y="339423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5072069" y="285749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 flipV="1">
            <a:off x="5072067" y="285749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5072066" y="2928934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072065" y="285749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714620"/>
            <a:ext cx="1643042" cy="1014399"/>
          </a:xfrm>
          <a:prstGeom prst="rect">
            <a:avLst/>
          </a:prstGeom>
          <a:noFill/>
        </p:spPr>
      </p:pic>
      <p:sp>
        <p:nvSpPr>
          <p:cNvPr id="63" name="Овал 62"/>
          <p:cNvSpPr/>
          <p:nvPr/>
        </p:nvSpPr>
        <p:spPr>
          <a:xfrm>
            <a:off x="401430" y="450057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63" idx="0"/>
            <a:endCxn id="63" idx="4"/>
          </p:cNvCxnSpPr>
          <p:nvPr/>
        </p:nvCxnSpPr>
        <p:spPr>
          <a:xfrm rot="16200000" flipH="1">
            <a:off x="400481" y="553737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3" idx="2"/>
            <a:endCxn id="63" idx="6"/>
          </p:cNvCxnSpPr>
          <p:nvPr/>
        </p:nvCxnSpPr>
        <p:spPr>
          <a:xfrm rot="10800000" flipH="1">
            <a:off x="401430" y="553737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544309" y="500063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10800000" flipV="1">
            <a:off x="544307" y="500063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557889" y="5085657"/>
            <a:ext cx="1785952" cy="9015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44305" y="500063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ирог 76"/>
          <p:cNvSpPr/>
          <p:nvPr/>
        </p:nvSpPr>
        <p:spPr>
          <a:xfrm rot="10800000">
            <a:off x="2758884" y="4500570"/>
            <a:ext cx="2073600" cy="2073600"/>
          </a:xfrm>
          <a:prstGeom prst="pie">
            <a:avLst>
              <a:gd name="adj1" fmla="val 0"/>
              <a:gd name="adj2" fmla="val 3682201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2758884" y="4500570"/>
            <a:ext cx="2071702" cy="2073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/>
          <p:cNvCxnSpPr>
            <a:stCxn id="78" idx="0"/>
            <a:endCxn id="78" idx="4"/>
          </p:cNvCxnSpPr>
          <p:nvPr/>
        </p:nvCxnSpPr>
        <p:spPr>
          <a:xfrm rot="16200000" flipH="1">
            <a:off x="2757935" y="5537370"/>
            <a:ext cx="2073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78" idx="2"/>
            <a:endCxn id="78" idx="6"/>
          </p:cNvCxnSpPr>
          <p:nvPr/>
        </p:nvCxnSpPr>
        <p:spPr>
          <a:xfrm rot="10800000" flipH="1">
            <a:off x="2758884" y="5537370"/>
            <a:ext cx="20717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2901763" y="5000635"/>
            <a:ext cx="1785949" cy="1071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 flipV="1">
            <a:off x="2901761" y="5000636"/>
            <a:ext cx="1785951" cy="1071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6200000" flipH="1">
            <a:off x="2901760" y="5072074"/>
            <a:ext cx="1785952" cy="928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901759" y="5000636"/>
            <a:ext cx="1785953" cy="1071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072074"/>
            <a:ext cx="1473031" cy="1067196"/>
          </a:xfrm>
          <a:prstGeom prst="rect">
            <a:avLst/>
          </a:prstGeom>
          <a:noFill/>
        </p:spPr>
      </p:pic>
      <p:pic>
        <p:nvPicPr>
          <p:cNvPr id="95" name="Picture 2" descr="C:\Users\Acer\Desktop\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5786454"/>
            <a:ext cx="1699935" cy="909901"/>
          </a:xfrm>
          <a:prstGeom prst="rect">
            <a:avLst/>
          </a:prstGeom>
          <a:noFill/>
        </p:spPr>
      </p:pic>
      <p:pic>
        <p:nvPicPr>
          <p:cNvPr id="96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995 L -1.05938 0.02058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056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572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Станция «Праздничная»</a:t>
            </a:r>
            <a:endParaRPr lang="ru-RU" sz="54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6439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Закрасьте флажки, на которых записаны дроби, равные натуральным числам</a:t>
            </a:r>
          </a:p>
        </p:txBody>
      </p:sp>
      <p:sp>
        <p:nvSpPr>
          <p:cNvPr id="8" name="Дуга 7"/>
          <p:cNvSpPr/>
          <p:nvPr/>
        </p:nvSpPr>
        <p:spPr>
          <a:xfrm rot="20953496">
            <a:off x="841716" y="1180540"/>
            <a:ext cx="6703759" cy="1994781"/>
          </a:xfrm>
          <a:prstGeom prst="arc">
            <a:avLst>
              <a:gd name="adj1" fmla="val 21577848"/>
              <a:gd name="adj2" fmla="val 10684080"/>
            </a:avLst>
          </a:prstGeom>
          <a:ln w="38100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232442">
            <a:off x="958339" y="1362850"/>
            <a:ext cx="6617330" cy="3217018"/>
          </a:xfrm>
          <a:prstGeom prst="arc">
            <a:avLst>
              <a:gd name="adj1" fmla="val 801157"/>
              <a:gd name="adj2" fmla="val 10683594"/>
            </a:avLst>
          </a:prstGeom>
          <a:ln w="381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7342409">
            <a:off x="513225" y="3172702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2324168" y="3533689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125022">
            <a:off x="3071800" y="3480867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4872738">
            <a:off x="3857694" y="3370684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4418003">
            <a:off x="4650436" y="3158858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rot="4149116">
            <a:off x="5459861" y="2951830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rot="4003721">
            <a:off x="6115535" y="2669109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rot="3434694">
            <a:off x="6872702" y="2315322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 rot="2234659">
            <a:off x="7351056" y="1849976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7809597">
            <a:off x="825552" y="3808786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6447137">
            <a:off x="1548677" y="4294408"/>
            <a:ext cx="852324" cy="44052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rot="5807652">
            <a:off x="1515572" y="3488838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6236567">
            <a:off x="2205172" y="4438635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 rot="5807652">
            <a:off x="2872895" y="4631846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 rot="5400000">
            <a:off x="3610052" y="4748135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 rot="4908566">
            <a:off x="4454034" y="4779409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 rot="4854015">
            <a:off x="5317378" y="4639439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 rot="3665409">
            <a:off x="6713871" y="4172960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 rot="4532284">
            <a:off x="5994573" y="4511321"/>
            <a:ext cx="852324" cy="50006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071810"/>
            <a:ext cx="304800" cy="6858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286124"/>
            <a:ext cx="152400" cy="676275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357562"/>
            <a:ext cx="304800" cy="676275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357562"/>
            <a:ext cx="304800" cy="676275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286124"/>
            <a:ext cx="304800" cy="676275"/>
          </a:xfrm>
          <a:prstGeom prst="rect">
            <a:avLst/>
          </a:prstGeom>
          <a:noFill/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000372"/>
            <a:ext cx="304800" cy="676275"/>
          </a:xfrm>
          <a:prstGeom prst="rect">
            <a:avLst/>
          </a:prstGeom>
          <a:noFill/>
        </p:spPr>
      </p:pic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857496"/>
            <a:ext cx="152400" cy="676275"/>
          </a:xfrm>
          <a:prstGeom prst="rect">
            <a:avLst/>
          </a:prstGeom>
          <a:noFill/>
        </p:spPr>
      </p:pic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4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71744"/>
            <a:ext cx="304800" cy="676275"/>
          </a:xfrm>
          <a:prstGeom prst="rect">
            <a:avLst/>
          </a:prstGeom>
          <a:noFill/>
        </p:spPr>
      </p:pic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143116"/>
            <a:ext cx="304800" cy="676275"/>
          </a:xfrm>
          <a:prstGeom prst="rect">
            <a:avLst/>
          </a:prstGeom>
          <a:noFill/>
        </p:spPr>
      </p:pic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714488"/>
            <a:ext cx="304800" cy="676275"/>
          </a:xfrm>
          <a:prstGeom prst="rect">
            <a:avLst/>
          </a:prstGeom>
          <a:noFill/>
        </p:spPr>
      </p:pic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714752"/>
            <a:ext cx="152400" cy="676275"/>
          </a:xfrm>
          <a:prstGeom prst="rect">
            <a:avLst/>
          </a:prstGeom>
          <a:noFill/>
        </p:spPr>
      </p:pic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46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143380"/>
            <a:ext cx="152400" cy="676275"/>
          </a:xfrm>
          <a:prstGeom prst="rect">
            <a:avLst/>
          </a:prstGeom>
          <a:noFill/>
        </p:spPr>
      </p:pic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49" name="Picture 4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286256"/>
            <a:ext cx="152400" cy="676275"/>
          </a:xfrm>
          <a:prstGeom prst="rect">
            <a:avLst/>
          </a:prstGeom>
          <a:noFill/>
        </p:spPr>
      </p:pic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52" name="Picture 4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429132"/>
            <a:ext cx="304800" cy="676275"/>
          </a:xfrm>
          <a:prstGeom prst="rect">
            <a:avLst/>
          </a:prstGeom>
          <a:noFill/>
        </p:spPr>
      </p:pic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55" name="Picture 4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572008"/>
            <a:ext cx="152400" cy="676275"/>
          </a:xfrm>
          <a:prstGeom prst="rect">
            <a:avLst/>
          </a:prstGeom>
          <a:noFill/>
        </p:spPr>
      </p:pic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58" name="Picture 5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643446"/>
            <a:ext cx="152400" cy="676275"/>
          </a:xfrm>
          <a:prstGeom prst="rect">
            <a:avLst/>
          </a:prstGeom>
          <a:noFill/>
        </p:spPr>
      </p:pic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61" name="Picture 53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500570"/>
            <a:ext cx="304800" cy="676275"/>
          </a:xfrm>
          <a:prstGeom prst="rect">
            <a:avLst/>
          </a:prstGeom>
          <a:noFill/>
        </p:spPr>
      </p:pic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65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64" name="Picture 56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357694"/>
            <a:ext cx="304800" cy="676275"/>
          </a:xfrm>
          <a:prstGeom prst="rect">
            <a:avLst/>
          </a:prstGeom>
          <a:noFill/>
        </p:spPr>
      </p:pic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68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67" name="Picture 59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000504"/>
            <a:ext cx="304800" cy="676275"/>
          </a:xfrm>
          <a:prstGeom prst="rect">
            <a:avLst/>
          </a:prstGeom>
          <a:noFill/>
        </p:spPr>
      </p:pic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Picture 2" descr="C:\Users\Acer\Desktop\14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72330" y="5786454"/>
            <a:ext cx="1699935" cy="909901"/>
          </a:xfrm>
          <a:prstGeom prst="rect">
            <a:avLst/>
          </a:prstGeom>
          <a:noFill/>
        </p:spPr>
      </p:pic>
      <p:pic>
        <p:nvPicPr>
          <p:cNvPr id="89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995 L -1.05938 0.02058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05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Станция «Распределительная»</a:t>
            </a:r>
            <a:endParaRPr lang="ru-RU" sz="48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7715304" cy="142876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14818"/>
            <a:ext cx="7715304" cy="142876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14298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Расположить дроби в порядке возрастания.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57187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Расположить дроби в порядке убывания.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857364"/>
            <a:ext cx="4743450" cy="1123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928802"/>
            <a:ext cx="5343525" cy="11239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357694"/>
            <a:ext cx="4162425" cy="11239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286256"/>
            <a:ext cx="4162425" cy="112395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Acer\Desktop\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5786454"/>
            <a:ext cx="1699935" cy="909901"/>
          </a:xfrm>
          <a:prstGeom prst="rect">
            <a:avLst/>
          </a:prstGeom>
          <a:noFill/>
        </p:spPr>
      </p:pic>
      <p:pic>
        <p:nvPicPr>
          <p:cNvPr id="20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995 L -1.05938 0.0205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Заполните пропуски в цепочке действий: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0"/>
            <a:ext cx="7267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Станция «Посчитай-ка»</a:t>
            </a:r>
            <a:endParaRPr lang="ru-RU" sz="54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76" name="Rectangle 7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8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4" name="Rectangle 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85" name="Rectangle 8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7" name="Rectangle 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88" name="Rectangle 8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3" name="Rectangle 8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50" name="Picture 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7856537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52" name="Rectangle 1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51" name="Picture 1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857364"/>
            <a:ext cx="328643" cy="668817"/>
          </a:xfrm>
          <a:prstGeom prst="rect">
            <a:avLst/>
          </a:prstGeom>
          <a:noFill/>
        </p:spPr>
      </p:pic>
      <p:sp>
        <p:nvSpPr>
          <p:cNvPr id="5253" name="Rectangle 13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5" name="Rectangle 1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54" name="Picture 13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500306"/>
            <a:ext cx="200025" cy="800100"/>
          </a:xfrm>
          <a:prstGeom prst="rect">
            <a:avLst/>
          </a:prstGeom>
          <a:noFill/>
        </p:spPr>
      </p:pic>
      <p:sp>
        <p:nvSpPr>
          <p:cNvPr id="5256" name="Rectangle 136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8" name="Rectangle 1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57" name="Picture 1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714488"/>
            <a:ext cx="200025" cy="447675"/>
          </a:xfrm>
          <a:prstGeom prst="rect">
            <a:avLst/>
          </a:prstGeom>
          <a:noFill/>
        </p:spPr>
      </p:pic>
      <p:sp>
        <p:nvSpPr>
          <p:cNvPr id="5260" name="Rectangle 1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59" name="Picture 1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500306"/>
            <a:ext cx="447675" cy="800100"/>
          </a:xfrm>
          <a:prstGeom prst="rect">
            <a:avLst/>
          </a:prstGeom>
          <a:noFill/>
        </p:spPr>
      </p:pic>
      <p:sp>
        <p:nvSpPr>
          <p:cNvPr id="5261" name="Rectangle 141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3" name="Rectangle 1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64" name="Rectangle 144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6" name="Rectangle 1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68" name="Rectangle 1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69" name="Rectangle 14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1" name="Rectangle 1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74" name="Rectangle 1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75" name="Rectangle 15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" name="Picture 2" descr="C:\Users\Acer\Desktop\1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786454"/>
            <a:ext cx="1699935" cy="909901"/>
          </a:xfrm>
          <a:prstGeom prst="rect">
            <a:avLst/>
          </a:prstGeom>
          <a:noFill/>
        </p:spPr>
      </p:pic>
      <p:pic>
        <p:nvPicPr>
          <p:cNvPr id="207" name="Neizvesten-Gudok-poez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71472" y="5786454"/>
            <a:ext cx="9255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357694"/>
            <a:ext cx="449567" cy="79014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643446"/>
            <a:ext cx="428628" cy="76081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000636"/>
            <a:ext cx="552450" cy="67627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429132"/>
            <a:ext cx="552450" cy="67627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928934"/>
            <a:ext cx="381000" cy="67627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995 L -1.05938 0.02058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056" fill="hold"/>
                                        <p:tgtEl>
                                          <p:spTgt spid="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63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Станция «Художественная»</a:t>
            </a:r>
            <a:endParaRPr lang="ru-R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928670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Посчитай пример и закрась соответственным  цветом.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357718" cy="5529099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1928802"/>
            <a:ext cx="42148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желтый;           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салатовый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зелёный;           - красный;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оранжевый;      - фиолетовый;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         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синий;               - малиновый.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3116"/>
            <a:ext cx="152400" cy="676275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071678"/>
            <a:ext cx="304800" cy="676275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857496"/>
            <a:ext cx="152400" cy="676275"/>
          </a:xfrm>
          <a:prstGeom prst="rect">
            <a:avLst/>
          </a:prstGeom>
          <a:noFill/>
        </p:spPr>
      </p:pic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857496"/>
            <a:ext cx="152400" cy="676275"/>
          </a:xfrm>
          <a:prstGeom prst="rect">
            <a:avLst/>
          </a:prstGeom>
          <a:noFill/>
        </p:spPr>
      </p:pic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714752"/>
            <a:ext cx="152400" cy="381000"/>
          </a:xfrm>
          <a:prstGeom prst="rect">
            <a:avLst/>
          </a:prstGeom>
          <a:noFill/>
        </p:spPr>
      </p:pic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73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571876"/>
            <a:ext cx="352425" cy="676275"/>
          </a:xfrm>
          <a:prstGeom prst="rect">
            <a:avLst/>
          </a:prstGeom>
          <a:noFill/>
        </p:spPr>
      </p:pic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76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86256"/>
            <a:ext cx="352425" cy="676275"/>
          </a:xfrm>
          <a:prstGeom prst="rect">
            <a:avLst/>
          </a:prstGeom>
          <a:noFill/>
        </p:spPr>
      </p:pic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79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429132"/>
            <a:ext cx="152400" cy="381000"/>
          </a:xfrm>
          <a:prstGeom prst="rect">
            <a:avLst/>
          </a:prstGeom>
          <a:noFill/>
        </p:spPr>
      </p:pic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81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000636"/>
            <a:ext cx="352425" cy="676275"/>
          </a:xfrm>
          <a:prstGeom prst="rect">
            <a:avLst/>
          </a:prstGeom>
          <a:noFill/>
        </p:spPr>
      </p:pic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84" name="Picture 3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000636"/>
            <a:ext cx="352425" cy="676275"/>
          </a:xfrm>
          <a:prstGeom prst="rect">
            <a:avLst/>
          </a:prstGeom>
          <a:noFill/>
        </p:spPr>
      </p:pic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00150"/>
            <a:ext cx="4181526" cy="5067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684</Words>
  <Application>Microsoft Office PowerPoint</Application>
  <PresentationFormat>Экран (4:3)</PresentationFormat>
  <Paragraphs>99</Paragraphs>
  <Slides>17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138</cp:revision>
  <dcterms:created xsi:type="dcterms:W3CDTF">2015-03-24T18:06:15Z</dcterms:created>
  <dcterms:modified xsi:type="dcterms:W3CDTF">2015-10-11T14:13:24Z</dcterms:modified>
</cp:coreProperties>
</file>