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4" r:id="rId8"/>
    <p:sldId id="261" r:id="rId9"/>
    <p:sldId id="262" r:id="rId10"/>
    <p:sldId id="260" r:id="rId11"/>
    <p:sldId id="269" r:id="rId12"/>
    <p:sldId id="266" r:id="rId13"/>
    <p:sldId id="272" r:id="rId14"/>
    <p:sldId id="270" r:id="rId15"/>
    <p:sldId id="271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310" r:id="rId31"/>
    <p:sldId id="315" r:id="rId32"/>
    <p:sldId id="287" r:id="rId33"/>
    <p:sldId id="308" r:id="rId34"/>
    <p:sldId id="309" r:id="rId35"/>
    <p:sldId id="311" r:id="rId36"/>
    <p:sldId id="312" r:id="rId37"/>
    <p:sldId id="313" r:id="rId38"/>
    <p:sldId id="314" r:id="rId39"/>
    <p:sldId id="288" r:id="rId40"/>
    <p:sldId id="291" r:id="rId41"/>
    <p:sldId id="292" r:id="rId42"/>
    <p:sldId id="293" r:id="rId43"/>
    <p:sldId id="294" r:id="rId44"/>
    <p:sldId id="296" r:id="rId45"/>
    <p:sldId id="297" r:id="rId46"/>
    <p:sldId id="298" r:id="rId47"/>
    <p:sldId id="299" r:id="rId48"/>
    <p:sldId id="290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3" autoAdjust="0"/>
    <p:restoredTop sz="94660"/>
  </p:normalViewPr>
  <p:slideViewPr>
    <p:cSldViewPr>
      <p:cViewPr>
        <p:scale>
          <a:sx n="66" d="100"/>
          <a:sy n="66" d="100"/>
        </p:scale>
        <p:origin x="-168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7159-A7BA-41A4-9894-1CB739DF2A1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AD35-D487-4518-8336-DA78986D2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26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7159-A7BA-41A4-9894-1CB739DF2A1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AD35-D487-4518-8336-DA78986D2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9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7159-A7BA-41A4-9894-1CB739DF2A1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AD35-D487-4518-8336-DA78986D2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17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7159-A7BA-41A4-9894-1CB739DF2A1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AD35-D487-4518-8336-DA78986D2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06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7159-A7BA-41A4-9894-1CB739DF2A1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AD35-D487-4518-8336-DA78986D2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83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7159-A7BA-41A4-9894-1CB739DF2A1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AD35-D487-4518-8336-DA78986D2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6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7159-A7BA-41A4-9894-1CB739DF2A1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AD35-D487-4518-8336-DA78986D2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2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7159-A7BA-41A4-9894-1CB739DF2A1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AD35-D487-4518-8336-DA78986D2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4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7159-A7BA-41A4-9894-1CB739DF2A1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AD35-D487-4518-8336-DA78986D2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38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7159-A7BA-41A4-9894-1CB739DF2A1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AD35-D487-4518-8336-DA78986D2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59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7159-A7BA-41A4-9894-1CB739DF2A1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CAD35-D487-4518-8336-DA78986D2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8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47159-A7BA-41A4-9894-1CB739DF2A1D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CAD35-D487-4518-8336-DA78986D2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1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9" Type="http://schemas.openxmlformats.org/officeDocument/2006/relationships/slide" Target="slide40.xml"/><Relationship Id="rId21" Type="http://schemas.openxmlformats.org/officeDocument/2006/relationships/slide" Target="slide22.xml"/><Relationship Id="rId34" Type="http://schemas.openxmlformats.org/officeDocument/2006/relationships/slide" Target="slide35.xml"/><Relationship Id="rId42" Type="http://schemas.openxmlformats.org/officeDocument/2006/relationships/slide" Target="slide43.xml"/><Relationship Id="rId47" Type="http://schemas.openxmlformats.org/officeDocument/2006/relationships/slide" Target="slide48.xml"/><Relationship Id="rId50" Type="http://schemas.openxmlformats.org/officeDocument/2006/relationships/slide" Target="slide51.xml"/><Relationship Id="rId55" Type="http://schemas.openxmlformats.org/officeDocument/2006/relationships/slide" Target="slide56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38" Type="http://schemas.openxmlformats.org/officeDocument/2006/relationships/slide" Target="slide39.xml"/><Relationship Id="rId46" Type="http://schemas.openxmlformats.org/officeDocument/2006/relationships/slide" Target="slide47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41" Type="http://schemas.openxmlformats.org/officeDocument/2006/relationships/slide" Target="slide42.xml"/><Relationship Id="rId54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40" Type="http://schemas.openxmlformats.org/officeDocument/2006/relationships/slide" Target="slide41.xml"/><Relationship Id="rId45" Type="http://schemas.openxmlformats.org/officeDocument/2006/relationships/slide" Target="slide46.xml"/><Relationship Id="rId53" Type="http://schemas.openxmlformats.org/officeDocument/2006/relationships/slide" Target="slide54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49" Type="http://schemas.openxmlformats.org/officeDocument/2006/relationships/slide" Target="slide50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4" Type="http://schemas.openxmlformats.org/officeDocument/2006/relationships/slide" Target="slide45.xml"/><Relationship Id="rId52" Type="http://schemas.openxmlformats.org/officeDocument/2006/relationships/slide" Target="slide53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Relationship Id="rId43" Type="http://schemas.openxmlformats.org/officeDocument/2006/relationships/slide" Target="slide44.xml"/><Relationship Id="rId48" Type="http://schemas.openxmlformats.org/officeDocument/2006/relationships/slide" Target="slide49.xml"/><Relationship Id="rId56" Type="http://schemas.openxmlformats.org/officeDocument/2006/relationships/image" Target="../media/image2.gif"/><Relationship Id="rId8" Type="http://schemas.openxmlformats.org/officeDocument/2006/relationships/slide" Target="slide9.xml"/><Relationship Id="rId51" Type="http://schemas.openxmlformats.org/officeDocument/2006/relationships/slide" Target="slide52.xml"/><Relationship Id="rId3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armak.files.wordpress.com/2010/11/bear.gif?w=390&amp;h=39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2537" y="2408265"/>
            <a:ext cx="4464496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f/f8/Laptop-hard-drive-exposed.jpg/300px-Laptop-hard-drive-expo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668567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лыбающееся лицо 4">
            <a:hlinkClick r:id="rId3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08221" y="5730730"/>
            <a:ext cx="46774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/>
                <a:ea typeface="Calibri"/>
              </a:rPr>
              <a:t>Жесткий диск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9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iki.linuxformat.ru/wiki/images/LXF92_Computer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480720" cy="4900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лыбающееся лицо 4">
            <a:hlinkClick r:id="rId3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08221" y="5730730"/>
            <a:ext cx="46774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/>
                <a:ea typeface="Calibri"/>
              </a:rPr>
              <a:t>Звуковая карта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0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56520" y="1772816"/>
            <a:ext cx="7390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Компьютер – лучший </a:t>
            </a:r>
            <a:r>
              <a:rPr lang="ru-RU" sz="4800" b="1" dirty="0" smtClean="0">
                <a:solidFill>
                  <a:schemeClr val="bg1"/>
                </a:solidFill>
              </a:rPr>
              <a:t>друг.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4016145"/>
            <a:ext cx="51521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Книга - лучший друг</a:t>
            </a:r>
          </a:p>
        </p:txBody>
      </p:sp>
      <p:pic>
        <p:nvPicPr>
          <p:cNvPr id="11266" name="Picture 2" descr="http://animashki.kak2z.org/pic/18/komputeri-1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2" y="388237"/>
            <a:ext cx="15811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95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2817" y="1916832"/>
            <a:ext cx="77714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Компьютер памятью не </a:t>
            </a:r>
            <a:r>
              <a:rPr lang="ru-RU" sz="4800" b="1" dirty="0" smtClean="0">
                <a:solidFill>
                  <a:schemeClr val="bg1"/>
                </a:solidFill>
              </a:rPr>
              <a:t>испортишь.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1227" y="4430722"/>
            <a:ext cx="70746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Кашу маслом не </a:t>
            </a:r>
            <a:r>
              <a:rPr lang="ru-RU" sz="4400" b="1" dirty="0" smtClean="0">
                <a:solidFill>
                  <a:srgbClr val="FFFF00"/>
                </a:solidFill>
              </a:rPr>
              <a:t>испортишь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11266" name="Picture 2" descr="http://animashki.kak2z.org/pic/18/komputeri-1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2" y="388237"/>
            <a:ext cx="15811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10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0044" y="1707821"/>
            <a:ext cx="77714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Скажи мне, какой у тебя компьютер</a:t>
            </a:r>
            <a:r>
              <a:rPr lang="ru-RU" sz="48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>
                <a:solidFill>
                  <a:schemeClr val="bg1"/>
                </a:solidFill>
              </a:rPr>
              <a:t>и я скажу, кто ты.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0044" y="4478349"/>
            <a:ext cx="767049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Скажи мне, какой у тебя друг, </a:t>
            </a:r>
            <a:endParaRPr lang="ru-RU" sz="4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и </a:t>
            </a:r>
            <a:r>
              <a:rPr lang="ru-RU" sz="4400" b="1" dirty="0">
                <a:solidFill>
                  <a:srgbClr val="FFFF00"/>
                </a:solidFill>
              </a:rPr>
              <a:t>я скажу, кто ты</a:t>
            </a:r>
          </a:p>
        </p:txBody>
      </p:sp>
      <p:pic>
        <p:nvPicPr>
          <p:cNvPr id="11266" name="Picture 2" descr="http://animashki.kak2z.org/pic/18/komputeri-1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2" y="388237"/>
            <a:ext cx="15811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60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2817" y="1916832"/>
            <a:ext cx="77714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Компьютер без программы – что фонарь без </a:t>
            </a:r>
            <a:r>
              <a:rPr lang="ru-RU" sz="4800" b="1" dirty="0" smtClean="0">
                <a:solidFill>
                  <a:schemeClr val="bg1"/>
                </a:solidFill>
              </a:rPr>
              <a:t>свечи.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4433" y="4430722"/>
            <a:ext cx="54282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Голова без ума </a:t>
            </a:r>
            <a:r>
              <a:rPr lang="ru-RU" sz="4400" b="1" dirty="0" smtClean="0">
                <a:solidFill>
                  <a:srgbClr val="FFFF00"/>
                </a:solidFill>
              </a:rPr>
              <a:t>– 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что </a:t>
            </a:r>
            <a:r>
              <a:rPr lang="ru-RU" sz="4400" b="1" dirty="0">
                <a:solidFill>
                  <a:srgbClr val="FFFF00"/>
                </a:solidFill>
              </a:rPr>
              <a:t>фонарь без свечи</a:t>
            </a:r>
          </a:p>
        </p:txBody>
      </p:sp>
      <p:pic>
        <p:nvPicPr>
          <p:cNvPr id="11266" name="Picture 2" descr="http://animashki.kak2z.org/pic/18/komputeri-1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2" y="388237"/>
            <a:ext cx="15811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5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2817" y="1916832"/>
            <a:ext cx="77714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По ноутбуку встречают, по уму </a:t>
            </a:r>
            <a:r>
              <a:rPr lang="ru-RU" sz="4800" b="1" dirty="0" smtClean="0">
                <a:solidFill>
                  <a:schemeClr val="bg1"/>
                </a:solidFill>
              </a:rPr>
              <a:t>провожают.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56" y="4430722"/>
            <a:ext cx="57281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По одёжке встречают, </a:t>
            </a:r>
            <a:endParaRPr lang="ru-RU" sz="4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по </a:t>
            </a:r>
            <a:r>
              <a:rPr lang="ru-RU" sz="4400" b="1" dirty="0">
                <a:solidFill>
                  <a:srgbClr val="FFFF00"/>
                </a:solidFill>
              </a:rPr>
              <a:t>уму провожают</a:t>
            </a:r>
          </a:p>
        </p:txBody>
      </p:sp>
      <p:pic>
        <p:nvPicPr>
          <p:cNvPr id="11266" name="Picture 2" descr="http://animashki.kak2z.org/pic/18/komputeri-1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2" y="388237"/>
            <a:ext cx="15811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96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5397" y="1797937"/>
            <a:ext cx="77714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Компьютер на столе не для одних только </a:t>
            </a:r>
            <a:r>
              <a:rPr lang="ru-RU" sz="4800" b="1" dirty="0" smtClean="0">
                <a:solidFill>
                  <a:schemeClr val="bg1"/>
                </a:solidFill>
              </a:rPr>
              <a:t>игр.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5347" y="4430722"/>
            <a:ext cx="624639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Голова на плечах не для </a:t>
            </a:r>
            <a:endParaRPr lang="ru-RU" sz="4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одной </a:t>
            </a:r>
            <a:r>
              <a:rPr lang="ru-RU" sz="4400" b="1" dirty="0">
                <a:solidFill>
                  <a:srgbClr val="FFFF00"/>
                </a:solidFill>
              </a:rPr>
              <a:t>только шапки</a:t>
            </a:r>
          </a:p>
        </p:txBody>
      </p:sp>
      <p:pic>
        <p:nvPicPr>
          <p:cNvPr id="11266" name="Picture 2" descr="http://animashki.kak2z.org/pic/18/komputeri-1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2" y="388237"/>
            <a:ext cx="15811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57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3" y="2132856"/>
            <a:ext cx="7771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Бит байт </a:t>
            </a:r>
            <a:r>
              <a:rPr lang="ru-RU" sz="4800" b="1" dirty="0" smtClean="0">
                <a:solidFill>
                  <a:schemeClr val="bg1"/>
                </a:solidFill>
              </a:rPr>
              <a:t>бережёт.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4020" y="4046001"/>
            <a:ext cx="60042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Копейка рубль бережёт</a:t>
            </a:r>
          </a:p>
        </p:txBody>
      </p:sp>
      <p:pic>
        <p:nvPicPr>
          <p:cNvPr id="11266" name="Picture 2" descr="http://animashki.kak2z.org/pic/18/komputeri-1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2" y="388237"/>
            <a:ext cx="15811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35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3" y="2132856"/>
            <a:ext cx="7771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>
                <a:solidFill>
                  <a:schemeClr val="bg1"/>
                </a:solidFill>
              </a:rPr>
              <a:t>Наудалял</a:t>
            </a:r>
            <a:r>
              <a:rPr lang="ru-RU" sz="4800" b="1" dirty="0">
                <a:solidFill>
                  <a:schemeClr val="bg1"/>
                </a:solidFill>
              </a:rPr>
              <a:t> с три Корзины.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60702" y="4046001"/>
            <a:ext cx="5190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Наврал с три короба</a:t>
            </a:r>
          </a:p>
        </p:txBody>
      </p:sp>
      <p:pic>
        <p:nvPicPr>
          <p:cNvPr id="11266" name="Picture 2" descr="http://animashki.kak2z.org/pic/18/komputeri-1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2" y="388237"/>
            <a:ext cx="15811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225225"/>
              </p:ext>
            </p:extLst>
          </p:nvPr>
        </p:nvGraphicFramePr>
        <p:xfrm>
          <a:off x="78143" y="2206858"/>
          <a:ext cx="8856984" cy="43904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1800200"/>
                <a:gridCol w="720080"/>
                <a:gridCol w="720080"/>
                <a:gridCol w="684078"/>
                <a:gridCol w="684074"/>
                <a:gridCol w="720080"/>
                <a:gridCol w="792088"/>
                <a:gridCol w="792088"/>
                <a:gridCol w="756084"/>
                <a:gridCol w="756084"/>
              </a:tblGrid>
              <a:tr h="75008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УСТРОЙСТВО КОМПЬЮТЕРА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FF00"/>
                          </a:solidFill>
                          <a:hlinkClick r:id="rId2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3" action="ppaction://hlinksldjump"/>
                        </a:rPr>
                        <a:t>20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4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5" action="ppaction://hlinksldjump"/>
                        </a:rPr>
                        <a:t>40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6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7" action="ppaction://hlinksldjump"/>
                        </a:rPr>
                        <a:t>60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8" action="ppaction://hlinksldjump"/>
                        </a:rPr>
                        <a:t>70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9" action="ppaction://hlinksldjump"/>
                        </a:rPr>
                        <a:t>80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10" action="ppaction://hlinksldjump"/>
                        </a:rPr>
                        <a:t>90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008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ОПОЗНАЙ ПОСЛОВИЦУ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FF00"/>
                          </a:solidFill>
                          <a:hlinkClick r:id="rId11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12" action="ppaction://hlinksldjump"/>
                        </a:rPr>
                        <a:t>20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13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14" action="ppaction://hlinksldjump"/>
                        </a:rPr>
                        <a:t>40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15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16" action="ppaction://hlinksldjump"/>
                        </a:rPr>
                        <a:t>60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17" action="ppaction://hlinksldjump"/>
                        </a:rPr>
                        <a:t>70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18" action="ppaction://hlinksldjump"/>
                        </a:rPr>
                        <a:t>80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19" action="ppaction://hlinksldjump"/>
                        </a:rPr>
                        <a:t>90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008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ТЕРМИНЫ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FF00"/>
                          </a:solidFill>
                          <a:hlinkClick r:id="rId20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21" action="ppaction://hlinksldjump"/>
                        </a:rPr>
                        <a:t>20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22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23" action="ppaction://hlinksldjump"/>
                        </a:rPr>
                        <a:t>40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24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25" action="ppaction://hlinksldjump"/>
                        </a:rPr>
                        <a:t>60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26" action="ppaction://hlinksldjump"/>
                        </a:rPr>
                        <a:t>70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27" action="ppaction://hlinksldjump"/>
                        </a:rPr>
                        <a:t>80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28" action="ppaction://hlinksldjump"/>
                        </a:rPr>
                        <a:t>90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008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КЛАВИАТУРА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FF00"/>
                          </a:solidFill>
                          <a:hlinkClick r:id="rId29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30" action="ppaction://hlinksldjump"/>
                        </a:rPr>
                        <a:t>20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31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32" action="ppaction://hlinksldjump"/>
                        </a:rPr>
                        <a:t>40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33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34" action="ppaction://hlinksldjump"/>
                        </a:rPr>
                        <a:t>60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35" action="ppaction://hlinksldjump"/>
                        </a:rPr>
                        <a:t>70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36" action="ppaction://hlinksldjump"/>
                        </a:rPr>
                        <a:t>80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37" action="ppaction://hlinksldjump"/>
                        </a:rPr>
                        <a:t>90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008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ВЫБИРАЙ-КА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FF00"/>
                          </a:solidFill>
                          <a:hlinkClick r:id="rId38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39" action="ppaction://hlinksldjump"/>
                        </a:rPr>
                        <a:t>20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40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41" action="ppaction://hlinksldjump"/>
                        </a:rPr>
                        <a:t>40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42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43" action="ppaction://hlinksldjump"/>
                        </a:rPr>
                        <a:t>60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44" action="ppaction://hlinksldjump"/>
                        </a:rPr>
                        <a:t>70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45" action="ppaction://hlinksldjump"/>
                        </a:rPr>
                        <a:t>80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46" action="ppaction://hlinksldjump"/>
                        </a:rPr>
                        <a:t>90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090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6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РЕБУСЫ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FF00"/>
                          </a:solidFill>
                          <a:hlinkClick r:id="rId47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48" action="ppaction://hlinksldjump"/>
                        </a:rPr>
                        <a:t>20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49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50" action="ppaction://hlinksldjump"/>
                        </a:rPr>
                        <a:t>40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51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52" action="ppaction://hlinksldjump"/>
                        </a:rPr>
                        <a:t>60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53" action="ppaction://hlinksldjump"/>
                        </a:rPr>
                        <a:t>70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54" action="ppaction://hlinksldjump"/>
                        </a:rPr>
                        <a:t>80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  <a:hlinkClick r:id="rId55" action="ppaction://hlinksldjump"/>
                        </a:rPr>
                        <a:t>90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404664"/>
            <a:ext cx="6445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Тематические блоки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www.mir-konkursov.ru/userfiles/bear.gif"/>
          <p:cNvPicPr>
            <a:picLocks noChangeAspect="1" noChangeArrowheads="1" noCrop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236030" cy="22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3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2745" y="1916832"/>
            <a:ext cx="77714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Дарёному компьютеру в системный блок не </a:t>
            </a:r>
            <a:r>
              <a:rPr lang="ru-RU" sz="4800" b="1" dirty="0" smtClean="0">
                <a:solidFill>
                  <a:schemeClr val="bg1"/>
                </a:solidFill>
              </a:rPr>
              <a:t>заглядывают. 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8040" y="4431195"/>
            <a:ext cx="86920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Дарёному коню в зубы не смотрят</a:t>
            </a:r>
          </a:p>
        </p:txBody>
      </p:sp>
      <p:pic>
        <p:nvPicPr>
          <p:cNvPr id="11266" name="Picture 2" descr="http://animashki.kak2z.org/pic/18/komputeri-1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2" y="388237"/>
            <a:ext cx="15811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71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9" name="Picture 11" descr="http://sunveter.ru/uploads/posts/2013-07/1372856501_pencil7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" y="0"/>
            <a:ext cx="2520280" cy="21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2241419"/>
            <a:ext cx="74888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Универсальное программно управляемое устройство для обработки информации.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5047867"/>
            <a:ext cx="32615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ea typeface="Calibri"/>
              </a:rPr>
              <a:t>Компьютер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6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9" name="Picture 11" descr="http://sunveter.ru/uploads/posts/2013-07/1372856501_pencil7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" y="0"/>
            <a:ext cx="2520280" cy="21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2241419"/>
            <a:ext cx="74888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Сведения </a:t>
            </a:r>
            <a:r>
              <a:rPr lang="ru-RU" sz="4400" b="1" dirty="0">
                <a:solidFill>
                  <a:schemeClr val="bg1"/>
                </a:solidFill>
              </a:rPr>
              <a:t>об окружающем мире, которые он получает с помощью органов чувств.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5047867"/>
            <a:ext cx="37353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a typeface="Calibri"/>
              </a:rPr>
              <a:t>Информация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2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9" name="Picture 11" descr="http://sunveter.ru/uploads/posts/2013-07/1372856501_pencil7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" y="0"/>
            <a:ext cx="2520280" cy="21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241419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Наука</a:t>
            </a:r>
            <a:r>
              <a:rPr lang="ru-RU" sz="4000" b="1" dirty="0">
                <a:solidFill>
                  <a:schemeClr val="bg1"/>
                </a:solidFill>
              </a:rPr>
              <a:t>, занимающаяся изучением всевозможных способов передачи, хранения и обработки информации с помощью компьютера.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18737" y="5109666"/>
            <a:ext cx="3922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a typeface="Calibri"/>
              </a:rPr>
              <a:t>Информатика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7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9" name="Picture 11" descr="http://sunveter.ru/uploads/posts/2013-07/1372856501_pencil7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" y="0"/>
            <a:ext cx="2520280" cy="21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42088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Устройство для быстрого перемещения по экрану и выбора нужной </a:t>
            </a:r>
            <a:r>
              <a:rPr lang="ru-RU" sz="4000" b="1" dirty="0" smtClean="0">
                <a:solidFill>
                  <a:schemeClr val="bg1"/>
                </a:solidFill>
              </a:rPr>
              <a:t>информации.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2439" y="5046275"/>
            <a:ext cx="19351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a typeface="Calibri"/>
              </a:rPr>
              <a:t>Мышь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2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9" name="Picture 11" descr="http://sunveter.ru/uploads/posts/2013-07/1372856501_pencil7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" y="0"/>
            <a:ext cx="2520280" cy="21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42088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Устройство, предназначенное для вычислений, обработки информации и управления работой </a:t>
            </a:r>
            <a:r>
              <a:rPr lang="ru-RU" sz="4000" b="1" dirty="0" smtClean="0">
                <a:solidFill>
                  <a:schemeClr val="bg1"/>
                </a:solidFill>
              </a:rPr>
              <a:t>компьютера.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51741" y="5046275"/>
            <a:ext cx="30565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a typeface="Calibri"/>
              </a:rPr>
              <a:t>Процессор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6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9" name="Picture 11" descr="http://sunveter.ru/uploads/posts/2013-07/1372856501_pencil7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" y="0"/>
            <a:ext cx="2520280" cy="21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0401" y="2780928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Информация в ней находится только во время работы </a:t>
            </a:r>
            <a:r>
              <a:rPr lang="ru-RU" sz="4000" b="1" dirty="0" smtClean="0">
                <a:solidFill>
                  <a:schemeClr val="bg1"/>
                </a:solidFill>
              </a:rPr>
              <a:t>компьютера.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504" y="4846458"/>
            <a:ext cx="57690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a typeface="Calibri"/>
              </a:rPr>
              <a:t>Оперативная память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6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9" name="Picture 11" descr="http://sunveter.ru/uploads/posts/2013-07/1372856501_pencil7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" y="0"/>
            <a:ext cx="2520280" cy="21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0401" y="2780928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Используется для длительного хранения </a:t>
            </a:r>
            <a:r>
              <a:rPr lang="ru-RU" sz="4000" b="1" dirty="0" smtClean="0">
                <a:solidFill>
                  <a:schemeClr val="bg1"/>
                </a:solidFill>
              </a:rPr>
              <a:t>информации.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4839562"/>
            <a:ext cx="38920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a typeface="Calibri"/>
              </a:rPr>
              <a:t>Жесткий диск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41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9" name="Picture 11" descr="http://sunveter.ru/uploads/posts/2013-07/1372856501_pencil7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" y="0"/>
            <a:ext cx="2520280" cy="21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0401" y="2780928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Устройство для ввода информации путем нажатия </a:t>
            </a:r>
            <a:r>
              <a:rPr lang="ru-RU" sz="4000" b="1" dirty="0" smtClean="0">
                <a:solidFill>
                  <a:schemeClr val="bg1"/>
                </a:solidFill>
              </a:rPr>
              <a:t>клавиш.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4839561"/>
            <a:ext cx="32763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a typeface="Calibri"/>
              </a:rPr>
              <a:t>Клавиатура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5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9" name="Picture 11" descr="http://sunveter.ru/uploads/posts/2013-07/1372856501_pencil7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" y="0"/>
            <a:ext cx="2520280" cy="21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0401" y="2780928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Устройство визуального отображения </a:t>
            </a:r>
            <a:r>
              <a:rPr lang="ru-RU" sz="4000" b="1" dirty="0" smtClean="0">
                <a:solidFill>
                  <a:schemeClr val="bg1"/>
                </a:solidFill>
              </a:rPr>
              <a:t>информации.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4839561"/>
            <a:ext cx="26273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a typeface="Calibri"/>
              </a:rPr>
              <a:t>Монитор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6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298723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Times New Roman"/>
                <a:ea typeface="Calibri"/>
              </a:rPr>
              <a:t>Аппаратное обеспечение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www.teryra.com/articl_comp/chasti_compa/ustrojstvo-kompjut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046"/>
            <a:ext cx="7056784" cy="4992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92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http://koskin-dom.narod.ru/uploads/image/gifload/image_117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" y="3377901"/>
            <a:ext cx="34671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646" y="1340768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Назовите </a:t>
            </a:r>
            <a:r>
              <a:rPr lang="ru-RU" sz="3600" b="1" dirty="0">
                <a:solidFill>
                  <a:schemeClr val="bg1"/>
                </a:solidFill>
              </a:rPr>
              <a:t>к латинскому названию клавиши </a:t>
            </a:r>
            <a:r>
              <a:rPr lang="ru-RU" sz="3600" b="1" dirty="0" err="1">
                <a:solidFill>
                  <a:schemeClr val="bg1"/>
                </a:solidFill>
              </a:rPr>
              <a:t>Delete</a:t>
            </a:r>
            <a:r>
              <a:rPr lang="ru-RU" sz="3600" b="1" dirty="0">
                <a:solidFill>
                  <a:schemeClr val="bg1"/>
                </a:solidFill>
              </a:rPr>
              <a:t> соответствующее ей русское </a:t>
            </a:r>
            <a:r>
              <a:rPr lang="ru-RU" sz="3600" b="1" dirty="0" smtClean="0">
                <a:solidFill>
                  <a:schemeClr val="bg1"/>
                </a:solidFill>
              </a:rPr>
              <a:t>название?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4218185"/>
            <a:ext cx="51845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Удаление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http://koskin-dom.narod.ru/uploads/image/gifload/image_117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" y="3377901"/>
            <a:ext cx="34671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93694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Компьютерное устройство, которое располагается перед экраном дисплея и служит для набора текстов и управления  компьютером с помощью клавиш, находящихся на клавиатуре.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4218185"/>
            <a:ext cx="51845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Клавиатура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http://koskin-dom.narod.ru/uploads/image/gifload/image_117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" y="3377901"/>
            <a:ext cx="34671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124744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Какой клавишей можно удалить введенный символ?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371703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4400" b="1" dirty="0" smtClean="0">
                <a:solidFill>
                  <a:srgbClr val="FFFF00"/>
                </a:solidFill>
              </a:rPr>
              <a:t>Delete</a:t>
            </a:r>
            <a:r>
              <a:rPr lang="ru-RU" sz="4400" b="1" dirty="0" smtClean="0">
                <a:solidFill>
                  <a:srgbClr val="FFFF00"/>
                </a:solidFill>
              </a:rPr>
              <a:t>, </a:t>
            </a:r>
            <a:r>
              <a:rPr lang="en-US" sz="4400" b="1" dirty="0" smtClean="0">
                <a:solidFill>
                  <a:srgbClr val="FFFF00"/>
                </a:solidFill>
              </a:rPr>
              <a:t>Backspace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7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http://koskin-dom.narod.ru/uploads/image/gifload/image_117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" y="3377901"/>
            <a:ext cx="34671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124744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Как называются клавиши </a:t>
            </a:r>
            <a:endParaRPr lang="ru-RU" sz="4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F1 </a:t>
            </a:r>
            <a:r>
              <a:rPr lang="ru-RU" sz="4400" b="1" dirty="0">
                <a:solidFill>
                  <a:schemeClr val="bg1"/>
                </a:solidFill>
              </a:rPr>
              <a:t>— F12?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3542451"/>
            <a:ext cx="51845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Функциональные клавиши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8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http://koskin-dom.narod.ru/uploads/image/gifload/image_117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" y="3377901"/>
            <a:ext cx="34671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124744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Какое назначение клавиши </a:t>
            </a:r>
            <a:r>
              <a:rPr lang="en-US" sz="4400" b="1" dirty="0" err="1">
                <a:solidFill>
                  <a:schemeClr val="bg1"/>
                </a:solidFill>
              </a:rPr>
              <a:t>CapsLock</a:t>
            </a:r>
            <a:r>
              <a:rPr lang="en-US" sz="4400" b="1" dirty="0">
                <a:solidFill>
                  <a:schemeClr val="bg1"/>
                </a:solidFill>
              </a:rPr>
              <a:t>?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3212976"/>
            <a:ext cx="51845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Фиксация или отмена </a:t>
            </a:r>
            <a:r>
              <a:rPr lang="ru-RU" sz="4400" b="1" dirty="0">
                <a:solidFill>
                  <a:srgbClr val="FFFF00"/>
                </a:solidFill>
              </a:rPr>
              <a:t>режима прописных букв</a:t>
            </a:r>
          </a:p>
        </p:txBody>
      </p:sp>
    </p:spTree>
    <p:extLst>
      <p:ext uri="{BB962C8B-B14F-4D97-AF65-F5344CB8AC3E}">
        <p14:creationId xmlns:p14="http://schemas.microsoft.com/office/powerpoint/2010/main" val="5483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http://koskin-dom.narod.ru/uploads/image/gifload/image_117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" y="3377901"/>
            <a:ext cx="34671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124744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Алфавит переключается </a:t>
            </a:r>
            <a:r>
              <a:rPr lang="ru-RU" sz="4400" b="1" dirty="0" smtClean="0">
                <a:solidFill>
                  <a:schemeClr val="bg1"/>
                </a:solidFill>
              </a:rPr>
              <a:t>клавишами?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7331" y="3603015"/>
            <a:ext cx="51845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</a:rPr>
              <a:t>Alt+Shift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5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http://koskin-dom.narod.ru/uploads/image/gifload/image_117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" y="3377901"/>
            <a:ext cx="34671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124744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К какому типу относятся клавиши </a:t>
            </a:r>
            <a:r>
              <a:rPr lang="ru-RU" sz="4400" b="1" dirty="0" err="1">
                <a:solidFill>
                  <a:schemeClr val="bg1"/>
                </a:solidFill>
              </a:rPr>
              <a:t>Ctrl</a:t>
            </a:r>
            <a:r>
              <a:rPr lang="ru-RU" sz="4400" b="1" dirty="0">
                <a:solidFill>
                  <a:schemeClr val="bg1"/>
                </a:solidFill>
              </a:rPr>
              <a:t>, </a:t>
            </a:r>
            <a:r>
              <a:rPr lang="ru-RU" sz="4400" b="1" dirty="0" err="1">
                <a:solidFill>
                  <a:schemeClr val="bg1"/>
                </a:solidFill>
              </a:rPr>
              <a:t>Shift</a:t>
            </a:r>
            <a:r>
              <a:rPr lang="ru-RU" sz="4400" b="1" dirty="0">
                <a:solidFill>
                  <a:schemeClr val="bg1"/>
                </a:solidFill>
              </a:rPr>
              <a:t>, </a:t>
            </a:r>
            <a:r>
              <a:rPr lang="ru-RU" sz="4400" b="1" dirty="0" err="1" smtClean="0">
                <a:solidFill>
                  <a:schemeClr val="bg1"/>
                </a:solidFill>
              </a:rPr>
              <a:t>Alt</a:t>
            </a:r>
            <a:r>
              <a:rPr lang="ru-RU" sz="4400" b="1" dirty="0" smtClean="0">
                <a:solidFill>
                  <a:schemeClr val="bg1"/>
                </a:solidFill>
              </a:rPr>
              <a:t>?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7331" y="3603015"/>
            <a:ext cx="51845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Управляющие клавиши</a:t>
            </a:r>
            <a:endParaRPr lang="ru-RU" sz="44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1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http://koskin-dom.narod.ru/uploads/image/gifload/image_117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" y="3377901"/>
            <a:ext cx="34671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9547" y="1196752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Какое имеют назначение клавиши </a:t>
            </a:r>
            <a:r>
              <a:rPr lang="ru-RU" sz="4400" b="1" dirty="0" err="1">
                <a:solidFill>
                  <a:schemeClr val="bg1"/>
                </a:solidFill>
              </a:rPr>
              <a:t>Home</a:t>
            </a:r>
            <a:r>
              <a:rPr lang="ru-RU" sz="4400" b="1" dirty="0">
                <a:solidFill>
                  <a:schemeClr val="bg1"/>
                </a:solidFill>
              </a:rPr>
              <a:t>, </a:t>
            </a:r>
            <a:r>
              <a:rPr lang="ru-RU" sz="4400" b="1" dirty="0" err="1" smtClean="0">
                <a:solidFill>
                  <a:schemeClr val="bg1"/>
                </a:solidFill>
              </a:rPr>
              <a:t>End</a:t>
            </a:r>
            <a:r>
              <a:rPr lang="ru-RU" sz="4400" b="1" dirty="0" smtClean="0">
                <a:solidFill>
                  <a:schemeClr val="bg1"/>
                </a:solidFill>
              </a:rPr>
              <a:t>?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7760" y="3591273"/>
            <a:ext cx="51845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Перемещение по тексту на экране </a:t>
            </a:r>
          </a:p>
        </p:txBody>
      </p:sp>
    </p:spTree>
    <p:extLst>
      <p:ext uri="{BB962C8B-B14F-4D97-AF65-F5344CB8AC3E}">
        <p14:creationId xmlns:p14="http://schemas.microsoft.com/office/powerpoint/2010/main" val="7107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http://koskin-dom.narod.ru/uploads/image/gifload/image_117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" y="3377901"/>
            <a:ext cx="34671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9547" y="1196752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Какое имеют назначение клавиша </a:t>
            </a:r>
            <a:r>
              <a:rPr lang="ru-RU" sz="4400" b="1" dirty="0" err="1" smtClean="0">
                <a:solidFill>
                  <a:schemeClr val="bg1"/>
                </a:solidFill>
              </a:rPr>
              <a:t>Esc</a:t>
            </a:r>
            <a:r>
              <a:rPr lang="ru-RU" sz="4400" b="1" dirty="0" smtClean="0">
                <a:solidFill>
                  <a:schemeClr val="bg1"/>
                </a:solidFill>
              </a:rPr>
              <a:t>?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7760" y="3591273"/>
            <a:ext cx="51845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Отмена </a:t>
            </a:r>
            <a:r>
              <a:rPr lang="ru-RU" sz="4400" b="1" dirty="0">
                <a:solidFill>
                  <a:srgbClr val="FFFF00"/>
                </a:solidFill>
              </a:rPr>
              <a:t>какого-либо действия</a:t>
            </a:r>
            <a:endParaRPr lang="ru-RU" sz="44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1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6" name="Picture 16" descr="http://1.bp.blogspot.com/-sa3NDdpkcd8/TxbHtvcKkNI/AAAAAAAAD5Y/PdjxtLh3GYE/s1600/thinking-gu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7" y="3257522"/>
            <a:ext cx="2569099" cy="333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4954" y="836712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С помощью какого органа чувств человек получает осязательную информацию?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3501008"/>
            <a:ext cx="15313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Times New Roman"/>
                <a:ea typeface="Times New Roman"/>
              </a:rPr>
              <a:t> Кожа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7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ictemnik.ru/images/stories/kl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574932"/>
            <a:ext cx="7344617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5730730"/>
            <a:ext cx="36693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/>
                <a:ea typeface="Calibri"/>
              </a:rPr>
              <a:t>Клавиатура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6" name="Улыбающееся лицо 5">
            <a:hlinkClick r:id="rId3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70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6" name="Picture 16" descr="http://1.bp.blogspot.com/-sa3NDdpkcd8/TxbHtvcKkNI/AAAAAAAAD5Y/PdjxtLh3GYE/s1600/thinking-gu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7" y="3257522"/>
            <a:ext cx="2569099" cy="333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4954" y="836712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Все, что мы слышим, — человеческая речь, музыка, пение птиц, шелест листвы, сигналы машин — относится к ...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4142" y="3887045"/>
            <a:ext cx="53910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Звуковая информация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3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6" name="Picture 16" descr="http://1.bp.blogspot.com/-sa3NDdpkcd8/TxbHtvcKkNI/AAAAAAAAD5Y/PdjxtLh3GYE/s1600/thinking-gu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7" y="3257522"/>
            <a:ext cx="2569099" cy="333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9468" y="1052736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Назовите орган </a:t>
            </a:r>
            <a:r>
              <a:rPr lang="ru-RU" sz="3600" b="1" dirty="0">
                <a:solidFill>
                  <a:schemeClr val="bg1"/>
                </a:solidFill>
              </a:rPr>
              <a:t>чувств, с помощью которого здоровый человек получает большую часть информации.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16986" y="4365104"/>
            <a:ext cx="14621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Глаза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3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6" name="Picture 16" descr="http://1.bp.blogspot.com/-sa3NDdpkcd8/TxbHtvcKkNI/AAAAAAAAD5Y/PdjxtLh3GYE/s1600/thinking-gu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7" y="3257522"/>
            <a:ext cx="2569099" cy="333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41277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Знания и сведения об окружающем нас мире – </a:t>
            </a:r>
            <a:r>
              <a:rPr lang="ru-RU" sz="3600" b="1" dirty="0" smtClean="0">
                <a:solidFill>
                  <a:schemeClr val="bg1"/>
                </a:solidFill>
              </a:rPr>
              <a:t>это..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3927804"/>
            <a:ext cx="32367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Times New Roman"/>
                <a:ea typeface="Times New Roman"/>
              </a:rPr>
              <a:t>И</a:t>
            </a:r>
            <a:r>
              <a:rPr lang="ru-RU" sz="4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нформация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6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6" name="Picture 16" descr="http://1.bp.blogspot.com/-sa3NDdpkcd8/TxbHtvcKkNI/AAAAAAAAD5Y/PdjxtLh3GYE/s1600/thinking-gu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7" y="3257522"/>
            <a:ext cx="2569099" cy="333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41277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Назовите основные </a:t>
            </a:r>
            <a:r>
              <a:rPr lang="ru-RU" sz="3600" b="1" dirty="0">
                <a:solidFill>
                  <a:schemeClr val="bg1"/>
                </a:solidFill>
              </a:rPr>
              <a:t>устройства </a:t>
            </a:r>
            <a:r>
              <a:rPr lang="ru-RU" sz="3600" b="1" dirty="0" smtClean="0">
                <a:solidFill>
                  <a:schemeClr val="bg1"/>
                </a:solidFill>
              </a:rPr>
              <a:t>компьютера.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3907722"/>
            <a:ext cx="52439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Times New Roman"/>
                <a:ea typeface="Times New Roman"/>
              </a:rPr>
              <a:t>системный блок</a:t>
            </a:r>
            <a:r>
              <a:rPr lang="ru-RU" sz="4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,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монитор</a:t>
            </a:r>
            <a:r>
              <a:rPr lang="ru-RU" sz="4000" b="1" dirty="0">
                <a:solidFill>
                  <a:srgbClr val="FFFF00"/>
                </a:solidFill>
                <a:latin typeface="Times New Roman"/>
                <a:ea typeface="Times New Roman"/>
              </a:rPr>
              <a:t>, </a:t>
            </a:r>
            <a:r>
              <a:rPr lang="ru-RU" sz="4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клавиатура</a:t>
            </a:r>
            <a:endParaRPr lang="ru-RU" sz="4000" b="1" dirty="0">
              <a:solidFill>
                <a:srgbClr val="FFFF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831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6" name="Picture 16" descr="http://1.bp.blogspot.com/-sa3NDdpkcd8/TxbHtvcKkNI/AAAAAAAAD5Y/PdjxtLh3GYE/s1600/thinking-gu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7" y="3257522"/>
            <a:ext cx="2569099" cy="333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0491" y="1411035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Назовите </a:t>
            </a:r>
            <a:r>
              <a:rPr lang="ru-RU" sz="3600" b="1" dirty="0" smtClean="0">
                <a:solidFill>
                  <a:schemeClr val="bg1"/>
                </a:solidFill>
              </a:rPr>
              <a:t>устройства ввода?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7654" y="2564904"/>
            <a:ext cx="72933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Times New Roman"/>
                <a:ea typeface="Times New Roman"/>
              </a:rPr>
              <a:t>клавиатура, мышь, </a:t>
            </a:r>
            <a:endParaRPr lang="ru-RU" sz="4000" b="1" dirty="0" smtClean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сканер</a:t>
            </a:r>
            <a:r>
              <a:rPr lang="ru-RU" sz="4000" b="1" dirty="0">
                <a:solidFill>
                  <a:srgbClr val="FFFF00"/>
                </a:solidFill>
                <a:latin typeface="Times New Roman"/>
                <a:ea typeface="Times New Roman"/>
              </a:rPr>
              <a:t>, </a:t>
            </a:r>
            <a:r>
              <a:rPr lang="ru-RU" sz="4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микрофон</a:t>
            </a:r>
            <a:r>
              <a:rPr lang="ru-RU" sz="4000" b="1" dirty="0">
                <a:solidFill>
                  <a:srgbClr val="FFFF00"/>
                </a:solidFill>
                <a:latin typeface="Times New Roman"/>
                <a:ea typeface="Times New Roman"/>
              </a:rPr>
              <a:t>, </a:t>
            </a:r>
            <a:endParaRPr lang="ru-RU" sz="4000" b="1" dirty="0" smtClean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игровые </a:t>
            </a:r>
            <a:r>
              <a:rPr lang="ru-RU" sz="4000" b="1" dirty="0">
                <a:solidFill>
                  <a:srgbClr val="FFFF00"/>
                </a:solidFill>
                <a:latin typeface="Times New Roman"/>
                <a:ea typeface="Times New Roman"/>
              </a:rPr>
              <a:t>манипуляторы (джойстики), </a:t>
            </a:r>
            <a:endParaRPr lang="ru-RU" sz="4000" b="1" dirty="0" smtClean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цифровые </a:t>
            </a:r>
            <a:r>
              <a:rPr lang="ru-RU" sz="4000" b="1" dirty="0">
                <a:solidFill>
                  <a:srgbClr val="FFFF00"/>
                </a:solidFill>
                <a:latin typeface="Times New Roman"/>
                <a:ea typeface="Times New Roman"/>
              </a:rPr>
              <a:t>камеры, модем т.д. </a:t>
            </a:r>
          </a:p>
        </p:txBody>
      </p:sp>
    </p:spTree>
    <p:extLst>
      <p:ext uri="{BB962C8B-B14F-4D97-AF65-F5344CB8AC3E}">
        <p14:creationId xmlns:p14="http://schemas.microsoft.com/office/powerpoint/2010/main" val="318774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6" name="Picture 16" descr="http://1.bp.blogspot.com/-sa3NDdpkcd8/TxbHtvcKkNI/AAAAAAAAD5Y/PdjxtLh3GYE/s1600/thinking-gu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7" y="3257522"/>
            <a:ext cx="2569099" cy="333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0491" y="129083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Назовите </a:t>
            </a:r>
            <a:r>
              <a:rPr lang="ru-RU" sz="3600" b="1" dirty="0" smtClean="0">
                <a:solidFill>
                  <a:schemeClr val="bg1"/>
                </a:solidFill>
              </a:rPr>
              <a:t>устройства вывода</a:t>
            </a:r>
            <a:r>
              <a:rPr lang="ru-RU" sz="3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27654" y="2988445"/>
            <a:ext cx="7293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Times New Roman"/>
                <a:ea typeface="Times New Roman"/>
              </a:rPr>
              <a:t>монитор, акустические колонки, </a:t>
            </a:r>
            <a:endParaRPr lang="ru-RU" sz="4000" b="1" dirty="0" smtClean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наушники</a:t>
            </a:r>
            <a:r>
              <a:rPr lang="ru-RU" sz="4000" b="1" dirty="0">
                <a:solidFill>
                  <a:srgbClr val="FFFF00"/>
                </a:solidFill>
                <a:latin typeface="Times New Roman"/>
                <a:ea typeface="Times New Roman"/>
              </a:rPr>
              <a:t>, принтер и др</a:t>
            </a:r>
            <a:r>
              <a:rPr lang="ru-RU" sz="4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.</a:t>
            </a:r>
            <a:endParaRPr lang="ru-RU" sz="4000" b="1" dirty="0">
              <a:solidFill>
                <a:srgbClr val="FFFF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987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6" name="Picture 16" descr="http://1.bp.blogspot.com/-sa3NDdpkcd8/TxbHtvcKkNI/AAAAAAAAD5Y/PdjxtLh3GYE/s1600/thinking-gu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7" y="3257522"/>
            <a:ext cx="2569099" cy="333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1061" y="170080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Какие </a:t>
            </a:r>
            <a:r>
              <a:rPr lang="ru-RU" sz="3600" b="1" dirty="0">
                <a:solidFill>
                  <a:schemeClr val="bg1"/>
                </a:solidFill>
              </a:rPr>
              <a:t>два типа выделяют сетей? </a:t>
            </a:r>
          </a:p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0620" y="3429000"/>
            <a:ext cx="72933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Локальные и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глобальные сети</a:t>
            </a:r>
            <a:endParaRPr lang="ru-RU" sz="4000" b="1" dirty="0">
              <a:solidFill>
                <a:srgbClr val="FFFF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348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6" name="Picture 16" descr="http://1.bp.blogspot.com/-sa3NDdpkcd8/TxbHtvcKkNI/AAAAAAAAD5Y/PdjxtLh3GYE/s1600/thinking-gu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5" y="3068960"/>
            <a:ext cx="2569099" cy="333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1061" y="895998"/>
            <a:ext cx="763284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bg1"/>
                </a:solidFill>
                <a:ea typeface="Calibri"/>
                <a:cs typeface="Times New Roman"/>
              </a:rPr>
              <a:t>Это </a:t>
            </a:r>
            <a:r>
              <a:rPr lang="ru-RU" sz="3600" b="1" dirty="0">
                <a:solidFill>
                  <a:schemeClr val="bg1"/>
                </a:solidFill>
                <a:ea typeface="Calibri"/>
                <a:cs typeface="Times New Roman"/>
              </a:rPr>
              <a:t>всемирная система объединённых компьютерных сетей для хранения и передачи </a:t>
            </a:r>
            <a:r>
              <a:rPr lang="ru-RU" sz="3600" b="1" dirty="0" smtClean="0">
                <a:solidFill>
                  <a:schemeClr val="bg1"/>
                </a:solidFill>
                <a:ea typeface="Calibri"/>
                <a:cs typeface="Times New Roman"/>
              </a:rPr>
              <a:t>информации.</a:t>
            </a:r>
            <a:endParaRPr lang="ru-RU" sz="3200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5705" y="4265717"/>
            <a:ext cx="7293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Интернет</a:t>
            </a:r>
            <a:endParaRPr lang="ru-RU" sz="4000" b="1" dirty="0">
              <a:solidFill>
                <a:srgbClr val="FFFF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99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1.bp.blogspot.com/_WWBeQXgXTX8/S2pltSlbS9I/AAAAAAAAC6Y/T251TU7a-oM/s400/Boy_Think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48008"/>
            <a:ext cx="28575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Хостинг изображен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34" y="8136"/>
            <a:ext cx="8594037" cy="343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4427628"/>
            <a:ext cx="36576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</a:rPr>
              <a:t>Клавиатура</a:t>
            </a:r>
          </a:p>
        </p:txBody>
      </p:sp>
    </p:spTree>
    <p:extLst>
      <p:ext uri="{BB962C8B-B14F-4D97-AF65-F5344CB8AC3E}">
        <p14:creationId xmlns:p14="http://schemas.microsoft.com/office/powerpoint/2010/main" val="292262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1.bp.blogspot.com/_WWBeQXgXTX8/S2pltSlbS9I/AAAAAAAAC6Y/T251TU7a-oM/s400/Boy_Think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48008"/>
            <a:ext cx="28575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4581128"/>
            <a:ext cx="22903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Курсор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Хостинг изображен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27" y="-6807"/>
            <a:ext cx="8628143" cy="345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62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mputerlikbez.ru/wp-content/uploads/2011/10/licevaya_storona-216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53" y="188640"/>
            <a:ext cx="3600400" cy="5000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08221" y="5730730"/>
            <a:ext cx="46774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/>
                <a:ea typeface="Calibri"/>
              </a:rPr>
              <a:t>Системный блок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6" name="Улыбающееся лицо 5">
            <a:hlinkClick r:id="rId3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1.bp.blogspot.com/_WWBeQXgXTX8/S2pltSlbS9I/AAAAAAAAC6Y/T251TU7a-oM/s400/Boy_Think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48008"/>
            <a:ext cx="28575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4581128"/>
            <a:ext cx="30065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Источник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Хостинг изображен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2" y="188640"/>
            <a:ext cx="864096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63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1.bp.blogspot.com/_WWBeQXgXTX8/S2pltSlbS9I/AAAAAAAAC6Y/T251TU7a-oM/s400/Boy_Think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48008"/>
            <a:ext cx="28575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4581128"/>
            <a:ext cx="34161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Процессор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Хостинг изображен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2" y="180143"/>
            <a:ext cx="864096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85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1.bp.blogspot.com/_WWBeQXgXTX8/S2pltSlbS9I/AAAAAAAAC6Y/T251TU7a-oM/s400/Boy_Think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48008"/>
            <a:ext cx="28575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4581128"/>
            <a:ext cx="24128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Память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5126" name="Picture 6" descr="Хостинг изображен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100"/>
            <a:ext cx="8837290" cy="353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71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1.bp.blogspot.com/_WWBeQXgXTX8/S2pltSlbS9I/AAAAAAAAC6Y/T251TU7a-oM/s400/Boy_Think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48008"/>
            <a:ext cx="28575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4581128"/>
            <a:ext cx="28777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Клавиша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5124" name="Picture 4" descr="Хостинг изображен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5" y="-24138"/>
            <a:ext cx="8837290" cy="353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70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1.bp.blogspot.com/_WWBeQXgXTX8/S2pltSlbS9I/AAAAAAAAC6Y/T251TU7a-oM/s400/Boy_Think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48008"/>
            <a:ext cx="28575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4581128"/>
            <a:ext cx="268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Графика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Хостинг изображен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8" y="16587"/>
            <a:ext cx="90010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20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1.bp.blogspot.com/_WWBeQXgXTX8/S2pltSlbS9I/AAAAAAAAC6Y/T251TU7a-oM/s400/Boy_Think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48008"/>
            <a:ext cx="28575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4581128"/>
            <a:ext cx="18567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Точка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Хостинг изображен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5" y="116632"/>
            <a:ext cx="882098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48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1.bp.blogspot.com/_WWBeQXgXTX8/S2pltSlbS9I/AAAAAAAAC6Y/T251TU7a-oM/s400/Boy_Think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48008"/>
            <a:ext cx="28575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4581128"/>
            <a:ext cx="21563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Мышь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9218" name="Picture 2" descr="Хостинг изображен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3938"/>
            <a:ext cx="90010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06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ikikurgan.orbitel.ru/images/thumb/b/b6/Printer_bolotova.jpg/400px-Printer_bolot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5922"/>
            <a:ext cx="5616624" cy="5167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лыбающееся лицо 4">
            <a:hlinkClick r:id="rId3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08221" y="5730730"/>
            <a:ext cx="46774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/>
                <a:ea typeface="Calibri"/>
              </a:rPr>
              <a:t>Принтер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7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w8PDxIPDw8PEBAQDw8PDw8PDxAPDw8QFREWFhQUFBUYHCggGBolGxQUITEhJSkrLi4uFx8zODMsNygtLisBCgoKDgwOFA8PFCwZFBwsLCwrNywsLCsrLDcsLCwsNysrLDcsKysrKysrKysrKysrKysrKysrKysrKysrKysrK//AABEIAPEA0QMBIgACEQEDEQH/xAAcAAEAAgMBAQEAAAAAAAAAAAAAAgMBBgcEBQj/xABMEAACAQICAwsHBwoEBwEAAAABAgADBAURBhIhBxMxQVFScYGRscEiMmFykqHCM0Nic4Ky0RQkQkRFU5Oio9IjY2TwNFRVdIOU8hb/xAAWAQEBAQAAAAAAAAAAAAAAAAAAAQL/xAAXEQEBAQEAAAAAAAAAAAAAAAAAAREh/9oADAMBAAIRAxEAPwDuMREBERAREQEREBERARExnAzEgaijhI7ZA3KcsC6J5mvFHKeqVtfjiU9Zge2J81sQbiAHaZUb6oeMdQlxNfXmM58CtfMNrVdXpYJPk3ekVonyt5QHrV0J7M4w1ubVVHCwHSQJ47rGLWiM6tekg5WcAf72jtmgXOnmFJw3aN6i1H94WadpZplYXTJvdWv5C1UIFsrBg+rtBZwQfJ5OOWQ12qjpDa1F16VQVVzI1qeTLmOEZyzDsXpV2dEJD0yNZGyDZEAgjlG0Tmu5ziFKvZsKQqBaVZ0LVVVWdiA+YAJyGTAcPFIG4dcWtN7YqWvdRsv0qerk6n0EZyYa69ERIpERAREQExnIVuKaHd7o1ktSpSpvXqvTqNTYULOvVKsDkRmQBxS4N+1hyiYNQcs5xU0/dsxTsMRfMbCUt7bL05s5MqOm2I5ZU8Opr9K5vAx6xTWE10k1xyH3SJufR75y+rpRjLcBsKPq06tYj2iBPBXxPFn8/E2X0UbajT7DkTLh1103DcQEqq3JHCwXpyHfOL3FO5f5XEcQf0flLoOxcp4KuD0W8/fKh5atarU72jB2a50htKfyl5br61dB4z49zp/hKcN9SYjiQVKh/lBnLhhduvBRpdOopPvmd5UcCqOgAd0Dfq+6hhq+Yt3WP+VbnvYifPr7qifNYfdN9Y9Kl4mac6yllhGzV90+8PydhRT6yuz/AHQJ8243QcXbzTaUh9Ckzn+Yz4rCUsIHtudK8Wfzr51z/dU6dP3gT5VxiF5U+Uvrx+m4qZdmck4lTCB4qtuGObFmPKzs3eZWbZOaOyexhKmEDzGmOQdkiRL2ErIgdW3KaWrh9RufdVD2U6a+BluHDXxqzHJXu37KbZd0u3N6eWF0/pVK7f1CPCQ0U8vG6H0aN1V9ryfGCOuRETLRERAREQPPeVNUFjwKpY9W3wnEtzxc7evWPDXu6z9mS94M61pfc71Y3VTm21bLpKED3kTmWg1DUw6h9JXqdOu7N4ykfYcSlxL3lDyFedxPO89Lzz1JoedxPO4noeedzAoeUvLmMpeEqh5S8veUtCKHEpcS95S0ClhKmEueVMIFLCUsJewlbQKWEqYS5pWYHZNCV1MLtvSlRvaquZRoAmtjOfMw9+1qyz2YENTDLcclop7U1vGV7mK54ndtzLWgntNn4QR1GIiZaIiICIiBpG63d71g92RwsKaDrqLn7gZ8DCKO921GnzKNJexBPVu11fzKhR4699RTLlG0H3sJjgGXENktIwxnneWOZQ5kVVUM87mWuZQ5moip55nl1QyhzApeUsZa5lLQKnlLy1zKWMJVbSljLWMqaEVPK2ljStoFTSthLGlbGBUZW2wdUtMrIz2cuyB2vV1LFF5toi/0gJHcnTO7xJ/+zQdS1M/CW4udWgRyIq9wktyBcxfvy3gT2aY/ukWOiRESKREQEwx2dUzIVTsMDlm6xU177C7fhzrPVI9XIg/0zLmafN03q77pDQTh/J7Mv0Fs/CpPYzy0g7Sh2mWaVO0jSDtPO5k3aUO0sZQcyhzJs0pcyiDmUuZNzKWMCDGVMZNjKiYFbGVMZY0qYwiBlbGTYypoRAmVtJmQaBWZZYprVqS86rSXtcCVme3R5Na8tl/1NA9lQHwgda0gP+E3pZR/MJ7NxxPzO5f95iFduoJTHgZ87SFvI+2O4mfa3IKeWFU259a5c/xSPhkqxusREikREBKq52dctlNxxCBxa/q75j9+/CKdOlRHUFB+5Pol5r2C198u8Rrn5y9qAH0Zkj70+yXirFjNKXaRZ5U7wMu0ododpSzTURhzKmMyzSlmgYYylzJM0qYwIsZWxkmMqJgRYysmZYysmEYMraZaQYwiLStpJjINAiTPr6GrniNsP8xj7NN28J8cz7+5+mtiFM8xKzf0mX4oG96VVMqXRrt2IZt25dS1cHtPTTd/aqufGaNppUyot9VW+7lOj6CUtTC7Jf8ASUCekoCe+SrH3YiJFIiICeDFa+903c/oUnc9Sk+E981fT263rD7x88srdl62Gr8UsSuOaHt+bs54alesx9Plavwz7bVJ8XRzybSj6UDHpY5+M+iakjS4vK2eVF5WXhFjPKmaQZ5WWmhJmlTNIs0gzQMsZUzQzStmgGMrYwxlZMATK2MyTKyYSsEysmZJkCYRhjIMZljIEwMEzadzZM7xzzbd/e6D8Zqhm5bmCf41w3JRRe18/hkH1dPKuVF/RSP8zZTsOA0tS0t05tvRXspicT0/OaOo/SWmg6S5M7xQTVVVHAFA7BFWJxESKREQE5zuxXephVfbtqVKdMenyi3wTopM5Du1V87W3pfvbtWy5QBl8csRq1n5NJF5qIOxRLS88weC8Yq4vIl5TryJeMFrPKy8gXkC0omXkGaQLSBaBImQJkS0gWgZJkGMwTIEwDGQJgmQYwlGMgTBMgTCBMgZkmQYwMGb7uXp5Ny3por7nPjNBJnRNzJcrau3LcZdlNfxgV6VeVcUk593aU/aZfxnehODYiu+YpZJxHE7QnoSohPdO8CSrGYiJFIiIFdw2SMeRT3TiW7BWzurClyb5UI6f/idnxJsqZ9OQ984Luk19fF0XP5K2XtO345Yj5+vGvPPrxryquLzGvKdeY14FpaRLystIloEy0iWkC0iWgSLSJaRLSDNAkWkS0iTIkwMsZAmYJkSYQJkSZgmRJgCZEmCZEmECZ07c9XKwz51aqezJfhnLyZ1bQhNXDaP0t+btrP4ZQPHhg18csV4fzqs/soT4Tuc4hoaNfH7bj1ad1V7UdfETuAkqwiIkUiIgfOxl8kUcrD3CfnjSqvvmL3bcwimPs+T8M/QGOPtRfWPdPzvc2N01zc1Wt7gb5XdgTRqDMEk5jZt4ZYiOtGtItRqDhpuOlWHhKy2XD75VW60xrSrX9PvjWgWFpgtKy0wTAmWkS0gTMFoEi0jnI5zBMDJaYzkSZHOBnORJmCZEmBkmRJmCZEmBkmRzgyJhAmdf0eXVw+2+oV+0a3jOPMZ2eiu92VMc20QdYoiEeDczTWxzP8Ad2FQ9ZqIPGdqnH9yFdbFbxuZaUV6NZgfhnYJmtEREBERA13SBmVw5SoUCgZpTepkcznsUEjimvvj9suw1wp5GDoR2idCmCufDtl1MaAmPWp4Lql/FXxMtXEaDcFWk320PjN1e1pnhpoelFM8tXBLR/OtbZvWoUj3iNMaod5b9Gk3UjStsPtm4begemjTPhNnfRXDTw2Fn1W1Idwlf/5HDuKzor6qle4xpjVXwSxPDZ238Cn+EpfR6wP6pQ6kA7ptr6HWJ+bqL6l1dJ91xKToRZ8TXi9F/eH3NUIl0ai+i+Hn9VTqZx3GUNofh5+YI6KtYfFIbp9jUw2nbvaXV0u+VHR9ervo2LrLlrA8hmgjSjEV/W3PTTon4YG+NoTYH5uoOis/iZU+gdieDfx0VQe8TTBpliQ/WEPrUKfhlJjTnEeNrdumgw7nhNbQ+gFpxVLgfapn4ZS+59b8VxXHSKZ8BPhLp7ejhp2zfZqL8RnrwrTq5r16dDeLZTVqpSDvUqqiljqgtkpOWZED1tud0zwXVTrpKfilB3PQdi3ee3L5HPb1PN5fAcY2g0LBhweTe1/GhKVwDE0Ur+R0iDnnqXiHMn1kA9GXBGr1ox3PXJ8m6Q8XyTf3Sltz6vxXFE7ctq1B4GbwMMxKkpUYZcMNpzS4sTtPoNUd0rp298i6pwy/HCc/zVztOZ8yrA0Vtz+7/Rq2x6Wqj4JS2gN9zrY/+V/FJvyNc0lyNliAO0635KzHMnM+YTy8soXEWprk1C+Vsy2s9jdDbnnzfGBobaCX/JROezZV/ETouK+TbsOSmF+GeKhjlCmuT1KmeZJNShXXvWeTGtIbRqDKtdCx1QB5WfnAni5IR9fcVpZ3eJVPRaUx1Cpn4TrM5ZuFMHp4hVBBDXioGG0ELTz2e1OpzLRERAREQEREBERAREQEREDnm7dQ1sPpPzLtOxqVQd+U4ixnft16nrYRWPMqW7/1lX4p+fmaWJWWMiTIM0iWlRMmecMVfNTkykMp5GGRB7cpZnKT5x6BBH6xwDEVurShcrwV6FKr0F0BI6iSOqfQnPtxPE9+wzeS2bWtarSOfCEY74nVk+XVOgzLRERAREQMESt7ameFEPSqmWxAqoW6U9iIqAnMhFCgnl2S2IgIiICIiAiIgIiICJhjNNxbSuoSVtlVVBI3xtrN6VXgHXnA3JjltM+VeaS2NHZUuqII4VVtdh1LmZxnF8WvK7EXFWqTxoWIUdCjZPmAS4muj6eaY2Vxh1zb0mqOz0vJO9lV1lYMCdbLZ5M4YXmzX1Q7042jNWGzLjBmp5dMInrTBaQMxKJEyBbb1RKquez8YHQtyfSxcPr1kdS9OvTUhVIBD0ydu30MeydZt90Gybzt9p9KBvukmfnLAqTGujZkZEnMcPBll75uag/74ZF13Wx0gs6+ylcUmPN1tV/ZbIz6QM/PYBG3PV5DwZHlE+5hWltxasCjs1MHbSckqRyDmnojDXaYldCqHRXHAyqw6CMxLJFIiICIiAiIgIiICIiAiIgQqjMEcGYIz5Jze03h3aiX3quh1Xo1PJcH1TtI9IzBnS587FsDtbsZXNCnVy80svlL6rDaOowNRr4FrjJkRx6cs/fPmV9E6R+bqJ6pOXvzmx1NBVT/AIW9vrbkQVRWpD7Lg988tTRvGE+TxC2rfX2ppntRjKmNVu9DEYECrUX1kDfhPhVdzdv0bteg0T/fN8q4bpAvzWHVfUr16ZPtCfPubbHR+zUb6u+p+MJjS33OKo/Wqf8ACf8AGVnc8q/8zT6qTf3TZ7ihjn/Srj7F5QPxTxPZ42f2Xe/+xR/ulMfCOgLDhuR1UT/dMHQmmPOrVD0Kq9+c+wcFxpv2Vc/aubcd7y2nopjbfs1V+su6PhnBj5FtgdGgc1LE8rMD3ZS90Y8By6MhPsU9Bsdb5mwpfWXLt9xJ7qW5jir/ACl/aUeXerepWy9plkXGp7xykno/Ezz1qo1hSQF6rnVSknl1ajHiCjbOkWe5HQ4bu+vLjlVCltTPUubD2puGA6LWFhn+SWtKkxGTVANaqw+lUObHtgx9HDqBp0aVMnMpSpoTylVAJ909ERIpERAREQEREBERAREQEREBERAREQEREBMZTMQMZTMRAREQEREBERAREQEREBERAREQEREBERAREQEREBERAREQEREBERAREQEREBERAREQEREBER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w8PDxIPDw8PEBAQDw8PDw8PDxAPDw8QFREWFhQUFBUYHCggGBolGxQUITEhJSkrLi4uFx8zODMsNygtLisBCgoKDgwOFA8PFCwZFBwsLCwrNywsLCsrLDcsLCwsNysrLDcsKysrKysrKysrKysrKysrKysrKysrKysrKysrK//AABEIAPEA0QMBIgACEQEDEQH/xAAcAAEAAgMBAQEAAAAAAAAAAAAAAgMBBgcEBQj/xABMEAACAQICAwsHBwoEBwEAAAABAgADBAURBhIhBxMxQVFScYGRscEiMmFykqHCM0Nic4Ky0RQkQkRFU5Oio9IjY2TwNFRVdIOU8hb/xAAWAQEBAQAAAAAAAAAAAAAAAAAAAQL/xAAXEQEBAQEAAAAAAAAAAAAAAAAAAREh/9oADAMBAAIRAxEAPwDuMREBERAREQEREBERARExnAzEgaijhI7ZA3KcsC6J5mvFHKeqVtfjiU9Zge2J81sQbiAHaZUb6oeMdQlxNfXmM58CtfMNrVdXpYJPk3ekVonyt5QHrV0J7M4w1ubVVHCwHSQJ47rGLWiM6tekg5WcAf72jtmgXOnmFJw3aN6i1H94WadpZplYXTJvdWv5C1UIFsrBg+rtBZwQfJ5OOWQ12qjpDa1F16VQVVzI1qeTLmOEZyzDsXpV2dEJD0yNZGyDZEAgjlG0Tmu5ziFKvZsKQqBaVZ0LVVVWdiA+YAJyGTAcPFIG4dcWtN7YqWvdRsv0qerk6n0EZyYa69ERIpERAREQExnIVuKaHd7o1ktSpSpvXqvTqNTYULOvVKsDkRmQBxS4N+1hyiYNQcs5xU0/dsxTsMRfMbCUt7bL05s5MqOm2I5ZU8Opr9K5vAx6xTWE10k1xyH3SJufR75y+rpRjLcBsKPq06tYj2iBPBXxPFn8/E2X0UbajT7DkTLh1103DcQEqq3JHCwXpyHfOL3FO5f5XEcQf0flLoOxcp4KuD0W8/fKh5atarU72jB2a50htKfyl5br61dB4z49zp/hKcN9SYjiQVKh/lBnLhhduvBRpdOopPvmd5UcCqOgAd0Dfq+6hhq+Yt3WP+VbnvYifPr7qifNYfdN9Y9Kl4mac6yllhGzV90+8PydhRT6yuz/AHQJ8243QcXbzTaUh9Ckzn+Yz4rCUsIHtudK8Wfzr51z/dU6dP3gT5VxiF5U+Uvrx+m4qZdmck4lTCB4qtuGObFmPKzs3eZWbZOaOyexhKmEDzGmOQdkiRL2ErIgdW3KaWrh9RufdVD2U6a+BluHDXxqzHJXu37KbZd0u3N6eWF0/pVK7f1CPCQ0U8vG6H0aN1V9ryfGCOuRETLRERAREQPPeVNUFjwKpY9W3wnEtzxc7evWPDXu6z9mS94M61pfc71Y3VTm21bLpKED3kTmWg1DUw6h9JXqdOu7N4ykfYcSlxL3lDyFedxPO89Lzz1JoedxPO4noeedzAoeUvLmMpeEqh5S8veUtCKHEpcS95S0ClhKmEueVMIFLCUsJewlbQKWEqYS5pWYHZNCV1MLtvSlRvaquZRoAmtjOfMw9+1qyz2YENTDLcclop7U1vGV7mK54ndtzLWgntNn4QR1GIiZaIiICIiBpG63d71g92RwsKaDrqLn7gZ8DCKO921GnzKNJexBPVu11fzKhR4699RTLlG0H3sJjgGXENktIwxnneWOZQ5kVVUM87mWuZQ5moip55nl1QyhzApeUsZa5lLQKnlLy1zKWMJVbSljLWMqaEVPK2ljStoFTSthLGlbGBUZW2wdUtMrIz2cuyB2vV1LFF5toi/0gJHcnTO7xJ/+zQdS1M/CW4udWgRyIq9wktyBcxfvy3gT2aY/ukWOiRESKREQEwx2dUzIVTsMDlm6xU177C7fhzrPVI9XIg/0zLmafN03q77pDQTh/J7Mv0Fs/CpPYzy0g7Sh2mWaVO0jSDtPO5k3aUO0sZQcyhzJs0pcyiDmUuZNzKWMCDGVMZNjKiYFbGVMZY0qYwiBlbGTYypoRAmVtJmQaBWZZYprVqS86rSXtcCVme3R5Na8tl/1NA9lQHwgda0gP+E3pZR/MJ7NxxPzO5f95iFduoJTHgZ87SFvI+2O4mfa3IKeWFU259a5c/xSPhkqxusREikREBKq52dctlNxxCBxa/q75j9+/CKdOlRHUFB+5Pol5r2C198u8Rrn5y9qAH0Zkj70+yXirFjNKXaRZ5U7wMu0ododpSzTURhzKmMyzSlmgYYylzJM0qYwIsZWxkmMqJgRYysmZYysmEYMraZaQYwiLStpJjINAiTPr6GrniNsP8xj7NN28J8cz7+5+mtiFM8xKzf0mX4oG96VVMqXRrt2IZt25dS1cHtPTTd/aqufGaNppUyot9VW+7lOj6CUtTC7Jf8ASUCekoCe+SrH3YiJFIiICeDFa+903c/oUnc9Sk+E981fT263rD7x88srdl62Gr8UsSuOaHt+bs54alesx9Plavwz7bVJ8XRzybSj6UDHpY5+M+iakjS4vK2eVF5WXhFjPKmaQZ5WWmhJmlTNIs0gzQMsZUzQzStmgGMrYwxlZMATK2MyTKyYSsEysmZJkCYRhjIMZljIEwMEzadzZM7xzzbd/e6D8Zqhm5bmCf41w3JRRe18/hkH1dPKuVF/RSP8zZTsOA0tS0t05tvRXspicT0/OaOo/SWmg6S5M7xQTVVVHAFA7BFWJxESKREQE5zuxXephVfbtqVKdMenyi3wTopM5Du1V87W3pfvbtWy5QBl8csRq1n5NJF5qIOxRLS88weC8Yq4vIl5TryJeMFrPKy8gXkC0omXkGaQLSBaBImQJkS0gWgZJkGMwTIEwDGQJgmQYwlGMgTBMgTCBMgZkmQYwMGb7uXp5Ny3por7nPjNBJnRNzJcrau3LcZdlNfxgV6VeVcUk593aU/aZfxnehODYiu+YpZJxHE7QnoSohPdO8CSrGYiJFIiIFdw2SMeRT3TiW7BWzurClyb5UI6f/idnxJsqZ9OQ984Luk19fF0XP5K2XtO345Yj5+vGvPPrxryquLzGvKdeY14FpaRLystIloEy0iWkC0iWgSLSJaRLSDNAkWkS0iTIkwMsZAmYJkSYQJkSZgmRJgCZEmCZEmECZ07c9XKwz51aqezJfhnLyZ1bQhNXDaP0t+btrP4ZQPHhg18csV4fzqs/soT4Tuc4hoaNfH7bj1ad1V7UdfETuAkqwiIkUiIgfOxl8kUcrD3CfnjSqvvmL3bcwimPs+T8M/QGOPtRfWPdPzvc2N01zc1Wt7gb5XdgTRqDMEk5jZt4ZYiOtGtItRqDhpuOlWHhKy2XD75VW60xrSrX9PvjWgWFpgtKy0wTAmWkS0gTMFoEi0jnI5zBMDJaYzkSZHOBnORJmCZEmBkmRJmCZEmBkmRzgyJhAmdf0eXVw+2+oV+0a3jOPMZ2eiu92VMc20QdYoiEeDczTWxzP8Ad2FQ9ZqIPGdqnH9yFdbFbxuZaUV6NZgfhnYJmtEREBERA13SBmVw5SoUCgZpTepkcznsUEjimvvj9suw1wp5GDoR2idCmCufDtl1MaAmPWp4Lql/FXxMtXEaDcFWk320PjN1e1pnhpoelFM8tXBLR/OtbZvWoUj3iNMaod5b9Gk3UjStsPtm4begemjTPhNnfRXDTw2Fn1W1Idwlf/5HDuKzor6qle4xpjVXwSxPDZ238Cn+EpfR6wP6pQ6kA7ptr6HWJ+bqL6l1dJ91xKToRZ8TXi9F/eH3NUIl0ai+i+Hn9VTqZx3GUNofh5+YI6KtYfFIbp9jUw2nbvaXV0u+VHR9ervo2LrLlrA8hmgjSjEV/W3PTTon4YG+NoTYH5uoOis/iZU+gdieDfx0VQe8TTBpliQ/WEPrUKfhlJjTnEeNrdumgw7nhNbQ+gFpxVLgfapn4ZS+59b8VxXHSKZ8BPhLp7ejhp2zfZqL8RnrwrTq5r16dDeLZTVqpSDvUqqiljqgtkpOWZED1tud0zwXVTrpKfilB3PQdi3ee3L5HPb1PN5fAcY2g0LBhweTe1/GhKVwDE0Ur+R0iDnnqXiHMn1kA9GXBGr1ox3PXJ8m6Q8XyTf3Sltz6vxXFE7ctq1B4GbwMMxKkpUYZcMNpzS4sTtPoNUd0rp298i6pwy/HCc/zVztOZ8yrA0Vtz+7/Rq2x6Wqj4JS2gN9zrY/+V/FJvyNc0lyNliAO0635KzHMnM+YTy8soXEWprk1C+Vsy2s9jdDbnnzfGBobaCX/JROezZV/ETouK+TbsOSmF+GeKhjlCmuT1KmeZJNShXXvWeTGtIbRqDKtdCx1QB5WfnAni5IR9fcVpZ3eJVPRaUx1Cpn4TrM5ZuFMHp4hVBBDXioGG0ELTz2e1OpzLRERAREQEREBERAREQEREDnm7dQ1sPpPzLtOxqVQd+U4ixnft16nrYRWPMqW7/1lX4p+fmaWJWWMiTIM0iWlRMmecMVfNTkykMp5GGRB7cpZnKT5x6BBH6xwDEVurShcrwV6FKr0F0BI6iSOqfQnPtxPE9+wzeS2bWtarSOfCEY74nVk+XVOgzLRERAREQMESt7ameFEPSqmWxAqoW6U9iIqAnMhFCgnl2S2IgIiICIiAiIgIiICJhjNNxbSuoSVtlVVBI3xtrN6VXgHXnA3JjltM+VeaS2NHZUuqII4VVtdh1LmZxnF8WvK7EXFWqTxoWIUdCjZPmAS4muj6eaY2Vxh1zb0mqOz0vJO9lV1lYMCdbLZ5M4YXmzX1Q7042jNWGzLjBmp5dMInrTBaQMxKJEyBbb1RKquez8YHQtyfSxcPr1kdS9OvTUhVIBD0ydu30MeydZt90Gybzt9p9KBvukmfnLAqTGujZkZEnMcPBll75uag/74ZF13Wx0gs6+ylcUmPN1tV/ZbIz6QM/PYBG3PV5DwZHlE+5hWltxasCjs1MHbSckqRyDmnojDXaYldCqHRXHAyqw6CMxLJFIiICIiAiIgIiICIiAiIgQqjMEcGYIz5Jze03h3aiX3quh1Xo1PJcH1TtI9IzBnS587FsDtbsZXNCnVy80svlL6rDaOowNRr4FrjJkRx6cs/fPmV9E6R+bqJ6pOXvzmx1NBVT/AIW9vrbkQVRWpD7Lg988tTRvGE+TxC2rfX2ppntRjKmNVu9DEYECrUX1kDfhPhVdzdv0bteg0T/fN8q4bpAvzWHVfUr16ZPtCfPubbHR+zUb6u+p+MJjS33OKo/Wqf8ACf8AGVnc8q/8zT6qTf3TZ7ihjn/Srj7F5QPxTxPZ42f2Xe/+xR/ulMfCOgLDhuR1UT/dMHQmmPOrVD0Kq9+c+wcFxpv2Vc/aubcd7y2nopjbfs1V+su6PhnBj5FtgdGgc1LE8rMD3ZS90Y8By6MhPsU9Bsdb5mwpfWXLt9xJ7qW5jir/ACl/aUeXerepWy9plkXGp7xykno/Ezz1qo1hSQF6rnVSknl1ajHiCjbOkWe5HQ4bu+vLjlVCltTPUubD2puGA6LWFhn+SWtKkxGTVANaqw+lUObHtgx9HDqBp0aVMnMpSpoTylVAJ909ERIpERAREQEREBERAREQEREBERAREQEREBMZTMQMZTMRAREQEREBERAREQEREBERAREQEREBERAREQEREBERAREQEREBERAREQEREBERAREQEREBER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://cictemnik.ru/images/stories/mo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883"/>
            <a:ext cx="4536504" cy="5210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лыбающееся лицо 6">
            <a:hlinkClick r:id="rId3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08221" y="5730730"/>
            <a:ext cx="46774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/>
                <a:ea typeface="Calibri"/>
              </a:rPr>
              <a:t>Монитор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5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.positronica.ru/items/675338_v02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466668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лыбающееся лицо 4">
            <a:hlinkClick r:id="rId3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08221" y="5730730"/>
            <a:ext cx="46774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/>
                <a:ea typeface="Calibri"/>
              </a:rPr>
              <a:t>Модем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7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ibilev.net/wp-content/uploads/08384711-440x2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92" y="246584"/>
            <a:ext cx="7089093" cy="4752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лыбающееся лицо 4">
            <a:hlinkClick r:id="rId3" action="ppaction://hlinksldjump"/>
          </p:cNvPr>
          <p:cNvSpPr/>
          <p:nvPr/>
        </p:nvSpPr>
        <p:spPr>
          <a:xfrm>
            <a:off x="8100392" y="5877272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08221" y="5730730"/>
            <a:ext cx="46774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/>
                <a:ea typeface="Calibri"/>
              </a:rPr>
              <a:t>Сканер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3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561</Words>
  <Application>Microsoft Office PowerPoint</Application>
  <PresentationFormat>Экран (4:3)</PresentationFormat>
  <Paragraphs>169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Презентация PowerPoint</vt:lpstr>
      <vt:lpstr>Презентация PowerPoint</vt:lpstr>
      <vt:lpstr>Аппаратное обеспечение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2015-09-15T17:15:12Z</dcterms:created>
  <dcterms:modified xsi:type="dcterms:W3CDTF">2015-09-19T13:03:22Z</dcterms:modified>
</cp:coreProperties>
</file>