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7" r:id="rId2"/>
    <p:sldId id="272" r:id="rId3"/>
    <p:sldId id="258" r:id="rId4"/>
    <p:sldId id="281" r:id="rId5"/>
    <p:sldId id="282" r:id="rId6"/>
    <p:sldId id="296" r:id="rId7"/>
    <p:sldId id="260" r:id="rId8"/>
    <p:sldId id="261" r:id="rId9"/>
    <p:sldId id="262" r:id="rId10"/>
    <p:sldId id="263" r:id="rId11"/>
    <p:sldId id="264" r:id="rId12"/>
    <p:sldId id="265" r:id="rId13"/>
    <p:sldId id="293" r:id="rId14"/>
    <p:sldId id="294" r:id="rId15"/>
    <p:sldId id="295" r:id="rId16"/>
    <p:sldId id="283" r:id="rId17"/>
    <p:sldId id="284" r:id="rId18"/>
    <p:sldId id="285" r:id="rId19"/>
    <p:sldId id="286" r:id="rId20"/>
    <p:sldId id="287" r:id="rId21"/>
    <p:sldId id="266" r:id="rId22"/>
    <p:sldId id="269" r:id="rId23"/>
    <p:sldId id="270" r:id="rId24"/>
    <p:sldId id="271" r:id="rId25"/>
    <p:sldId id="273" r:id="rId26"/>
    <p:sldId id="267" r:id="rId27"/>
    <p:sldId id="268" r:id="rId28"/>
    <p:sldId id="274" r:id="rId29"/>
    <p:sldId id="288" r:id="rId30"/>
    <p:sldId id="289" r:id="rId31"/>
    <p:sldId id="290" r:id="rId32"/>
    <p:sldId id="291" r:id="rId33"/>
    <p:sldId id="292" r:id="rId34"/>
    <p:sldId id="276" r:id="rId35"/>
    <p:sldId id="275" r:id="rId36"/>
    <p:sldId id="277" r:id="rId37"/>
    <p:sldId id="278" r:id="rId38"/>
    <p:sldId id="279" r:id="rId39"/>
    <p:sldId id="280" r:id="rId4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3399"/>
    <a:srgbClr val="003366"/>
    <a:srgbClr val="000066"/>
    <a:srgbClr val="0033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471" autoAdjust="0"/>
    <p:restoredTop sz="94660"/>
  </p:normalViewPr>
  <p:slideViewPr>
    <p:cSldViewPr>
      <p:cViewPr varScale="1">
        <p:scale>
          <a:sx n="64" d="100"/>
          <a:sy n="64" d="100"/>
        </p:scale>
        <p:origin x="-8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5CFB69-5662-4845-BCF7-364199B6D705}" type="datetimeFigureOut">
              <a:rPr lang="ru-RU" smtClean="0"/>
              <a:pPr/>
              <a:t>21.10.2018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56096-A8B3-4D85-BAED-A6A4D1B0673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56096-A8B3-4D85-BAED-A6A4D1B0673F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Acer\Desktop\&#1089;&#1074;&#1086;&#1103;%20&#1080;&#1075;&#1088;&#1072;%206%20&#1082;&#1083;&#1072;&#1089;&#1089;\&#1050;&#1054;&#1058;%20&#1042;%20&#1052;&#1045;&#1064;&#1050;&#1045;.mp3" TargetMode="Externa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Acer\Desktop\&#1089;&#1074;&#1086;&#1103;%20&#1080;&#1075;&#1088;&#1072;%206%20&#1082;&#1083;&#1072;&#1089;&#1089;\&#1050;&#1040;&#1058;&#1045;&#1043;&#1054;&#1056;&#1048;&#1048;.mp3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Acer\Desktop\&#1089;&#1074;&#1086;&#1103;%20&#1080;&#1075;&#1088;&#1072;%206%20&#1082;&#1083;&#1072;&#1089;&#1089;\&#1050;&#1054;&#1058;%20&#1042;%20&#1052;&#1045;&#1064;&#1050;&#1045;.mp3" TargetMode="External"/><Relationship Id="rId4" Type="http://schemas.openxmlformats.org/officeDocument/2006/relationships/image" Target="../media/image1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Acer\Desktop\&#1089;&#1074;&#1086;&#1103;%20&#1080;&#1075;&#1088;&#1072;%206%20&#1082;&#1083;&#1072;&#1089;&#1089;\&#1040;&#1059;&#1050;&#1062;&#1048;&#1054;&#1053;.mp3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36.xml"/><Relationship Id="rId18" Type="http://schemas.openxmlformats.org/officeDocument/2006/relationships/slide" Target="slide30.xml"/><Relationship Id="rId26" Type="http://schemas.openxmlformats.org/officeDocument/2006/relationships/slide" Target="slide9.xml"/><Relationship Id="rId3" Type="http://schemas.openxmlformats.org/officeDocument/2006/relationships/slide" Target="slide10.xml"/><Relationship Id="rId21" Type="http://schemas.openxmlformats.org/officeDocument/2006/relationships/slide" Target="slide14.xml"/><Relationship Id="rId7" Type="http://schemas.openxmlformats.org/officeDocument/2006/relationships/slide" Target="slide34.xml"/><Relationship Id="rId12" Type="http://schemas.openxmlformats.org/officeDocument/2006/relationships/slide" Target="slide29.xml"/><Relationship Id="rId17" Type="http://schemas.openxmlformats.org/officeDocument/2006/relationships/slide" Target="slide23.xml"/><Relationship Id="rId25" Type="http://schemas.openxmlformats.org/officeDocument/2006/relationships/slide" Target="slide38.xml"/><Relationship Id="rId2" Type="http://schemas.openxmlformats.org/officeDocument/2006/relationships/slide" Target="slide4.xml"/><Relationship Id="rId16" Type="http://schemas.openxmlformats.org/officeDocument/2006/relationships/slide" Target="slide18.xml"/><Relationship Id="rId20" Type="http://schemas.openxmlformats.org/officeDocument/2006/relationships/slide" Target="slide8.xml"/><Relationship Id="rId29" Type="http://schemas.openxmlformats.org/officeDocument/2006/relationships/slide" Target="slide2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8.xml"/><Relationship Id="rId11" Type="http://schemas.openxmlformats.org/officeDocument/2006/relationships/slide" Target="slide22.xml"/><Relationship Id="rId24" Type="http://schemas.openxmlformats.org/officeDocument/2006/relationships/slide" Target="slide31.xml"/><Relationship Id="rId32" Type="http://schemas.openxmlformats.org/officeDocument/2006/relationships/hyperlink" Target="&#1092;&#1080;&#1085;&#1072;&#1083;.pptx" TargetMode="External"/><Relationship Id="rId5" Type="http://schemas.openxmlformats.org/officeDocument/2006/relationships/slide" Target="slide21.xml"/><Relationship Id="rId15" Type="http://schemas.openxmlformats.org/officeDocument/2006/relationships/slide" Target="slide13.xml"/><Relationship Id="rId23" Type="http://schemas.openxmlformats.org/officeDocument/2006/relationships/slide" Target="slide26.xml"/><Relationship Id="rId28" Type="http://schemas.openxmlformats.org/officeDocument/2006/relationships/slide" Target="slide20.xml"/><Relationship Id="rId10" Type="http://schemas.openxmlformats.org/officeDocument/2006/relationships/slide" Target="slide17.xml"/><Relationship Id="rId19" Type="http://schemas.openxmlformats.org/officeDocument/2006/relationships/slide" Target="slide37.xml"/><Relationship Id="rId31" Type="http://schemas.openxmlformats.org/officeDocument/2006/relationships/slide" Target="slide39.xml"/><Relationship Id="rId4" Type="http://schemas.openxmlformats.org/officeDocument/2006/relationships/slide" Target="slide16.xml"/><Relationship Id="rId9" Type="http://schemas.openxmlformats.org/officeDocument/2006/relationships/slide" Target="slide11.xml"/><Relationship Id="rId14" Type="http://schemas.openxmlformats.org/officeDocument/2006/relationships/slide" Target="slide6.xml"/><Relationship Id="rId22" Type="http://schemas.openxmlformats.org/officeDocument/2006/relationships/slide" Target="slide19.xml"/><Relationship Id="rId27" Type="http://schemas.openxmlformats.org/officeDocument/2006/relationships/slide" Target="slide15.xml"/><Relationship Id="rId30" Type="http://schemas.openxmlformats.org/officeDocument/2006/relationships/slide" Target="slide3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Acer\Desktop\&#1089;&#1074;&#1086;&#1103;%20&#1080;&#1075;&#1088;&#1072;%206%20&#1082;&#1083;&#1072;&#1089;&#1089;\&#1040;&#1059;&#1050;&#1062;&#1048;&#1054;&#1053;.mp3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Acer\Desktop\&#1089;&#1074;&#1086;&#1103;%20&#1080;&#1075;&#1088;&#1072;%206%20&#1082;&#1083;&#1072;&#1089;&#1089;\&#1050;&#1054;&#1058;%20&#1042;%20&#1052;&#1045;&#1064;&#1050;&#1045;.mp3" TargetMode="Externa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3643314"/>
            <a:ext cx="43894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Информатика</a:t>
            </a:r>
            <a:endParaRPr lang="ru-RU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Шестиугольник 2">
            <a:hlinkClick r:id="rId2" action="ppaction://hlinksldjump"/>
          </p:cNvPr>
          <p:cNvSpPr/>
          <p:nvPr/>
        </p:nvSpPr>
        <p:spPr>
          <a:xfrm>
            <a:off x="7858148" y="5929330"/>
            <a:ext cx="571504" cy="50006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1142984"/>
            <a:ext cx="7429552" cy="2123658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dirty="0" smtClean="0"/>
              <a:t>Правильно расставьте буквы, и вы получите слово.</a:t>
            </a:r>
          </a:p>
          <a:p>
            <a:pPr algn="ctr"/>
            <a:r>
              <a:rPr lang="ru-RU" sz="6000" b="1" dirty="0" smtClean="0">
                <a:solidFill>
                  <a:srgbClr val="003300"/>
                </a:solidFill>
              </a:rPr>
              <a:t>РНТОИМО</a:t>
            </a:r>
            <a:endParaRPr lang="ru-RU" sz="6000" b="1" dirty="0">
              <a:solidFill>
                <a:srgbClr val="003300"/>
              </a:solidFill>
            </a:endParaRPr>
          </a:p>
        </p:txBody>
      </p:sp>
      <p:pic>
        <p:nvPicPr>
          <p:cNvPr id="31746" name="Picture 2" descr="ÐÐ¾ÑÐ¾Ð¶ÐµÐµ Ð¸Ð·Ð¾Ð±ÑÐ°Ð¶ÐµÐ½Ð¸Ðµ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405205"/>
            <a:ext cx="3452794" cy="3452795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357686" y="4357694"/>
            <a:ext cx="293285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solidFill>
                  <a:srgbClr val="FFFF00"/>
                </a:solidFill>
              </a:rPr>
              <a:t>Монитор</a:t>
            </a:r>
            <a:endParaRPr lang="ru-RU" sz="5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869557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8794" y="2143116"/>
            <a:ext cx="5572164" cy="403439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000364" y="0"/>
            <a:ext cx="32640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kern="1800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 О Т</a:t>
            </a:r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000364" y="1214422"/>
            <a:ext cx="30219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 МЕШКЕ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2" name="КОТ В МЕШКЕ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572528" y="628652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488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Шестиугольник 2">
            <a:hlinkClick r:id="rId2" action="ppaction://hlinksldjump"/>
          </p:cNvPr>
          <p:cNvSpPr/>
          <p:nvPr/>
        </p:nvSpPr>
        <p:spPr>
          <a:xfrm>
            <a:off x="7858148" y="5929330"/>
            <a:ext cx="571504" cy="50006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1142984"/>
            <a:ext cx="7429552" cy="2123658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dirty="0" smtClean="0"/>
              <a:t>Правильно расставьте буквы, и вы получите слово.</a:t>
            </a:r>
          </a:p>
          <a:p>
            <a:pPr algn="ctr"/>
            <a:r>
              <a:rPr lang="ru-RU" sz="6000" b="1" dirty="0" smtClean="0">
                <a:solidFill>
                  <a:srgbClr val="003300"/>
                </a:solidFill>
              </a:rPr>
              <a:t>РЛЕБПО</a:t>
            </a:r>
            <a:endParaRPr lang="ru-RU" sz="6000" b="1" dirty="0">
              <a:solidFill>
                <a:srgbClr val="003300"/>
              </a:solidFill>
            </a:endParaRPr>
          </a:p>
        </p:txBody>
      </p:sp>
      <p:pic>
        <p:nvPicPr>
          <p:cNvPr id="5" name="Picture 2" descr="ÐÐ¾ÑÐ¾Ð¶ÐµÐµ Ð¸Ð·Ð¾Ð±ÑÐ°Ð¶ÐµÐ½Ð¸Ðµ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405205"/>
            <a:ext cx="3452794" cy="3452795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357686" y="4357694"/>
            <a:ext cx="243374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solidFill>
                  <a:srgbClr val="FFFF00"/>
                </a:solidFill>
              </a:rPr>
              <a:t>Пробел</a:t>
            </a:r>
            <a:endParaRPr lang="ru-RU" sz="5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Шестиугольник 2">
            <a:hlinkClick r:id="rId2" action="ppaction://hlinksldjump"/>
          </p:cNvPr>
          <p:cNvSpPr/>
          <p:nvPr/>
        </p:nvSpPr>
        <p:spPr>
          <a:xfrm>
            <a:off x="7858148" y="5929330"/>
            <a:ext cx="571504" cy="50006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1142984"/>
            <a:ext cx="7429552" cy="2123658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dirty="0" smtClean="0"/>
              <a:t>Правильно расставьте буквы, и вы получите слово.</a:t>
            </a:r>
          </a:p>
          <a:p>
            <a:pPr algn="ctr"/>
            <a:r>
              <a:rPr lang="ru-RU" sz="6000" b="1" dirty="0" smtClean="0">
                <a:solidFill>
                  <a:srgbClr val="003300"/>
                </a:solidFill>
              </a:rPr>
              <a:t>ККОЛИНО</a:t>
            </a:r>
            <a:endParaRPr lang="ru-RU" sz="6000" b="1" dirty="0">
              <a:solidFill>
                <a:srgbClr val="003300"/>
              </a:solidFill>
            </a:endParaRPr>
          </a:p>
        </p:txBody>
      </p:sp>
      <p:pic>
        <p:nvPicPr>
          <p:cNvPr id="5" name="Picture 2" descr="ÐÐ¾ÑÐ¾Ð¶ÐµÐµ Ð¸Ð·Ð¾Ð±ÑÐ°Ð¶ÐµÐ½Ð¸Ðµ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405205"/>
            <a:ext cx="3452794" cy="3452795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357686" y="4357694"/>
            <a:ext cx="276627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solidFill>
                  <a:srgbClr val="FFFF00"/>
                </a:solidFill>
              </a:rPr>
              <a:t>Колонки</a:t>
            </a:r>
            <a:endParaRPr lang="ru-RU" sz="5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Шестиугольник 2">
            <a:hlinkClick r:id="rId2" action="ppaction://hlinksldjump"/>
          </p:cNvPr>
          <p:cNvSpPr/>
          <p:nvPr/>
        </p:nvSpPr>
        <p:spPr>
          <a:xfrm>
            <a:off x="7858148" y="5929330"/>
            <a:ext cx="571504" cy="50006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2" descr="ÐÐ¾ÑÐ¾Ð¶ÐµÐµ Ð¸Ð·Ð¾Ð±ÑÐ°Ð¶ÐµÐ½Ð¸Ðµ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405205"/>
            <a:ext cx="3452794" cy="345279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357686" y="4357694"/>
            <a:ext cx="232550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solidFill>
                  <a:srgbClr val="FFFF00"/>
                </a:solidFill>
              </a:rPr>
              <a:t>Сканер</a:t>
            </a:r>
            <a:endParaRPr lang="ru-RU" sz="5400" b="1" dirty="0">
              <a:solidFill>
                <a:srgbClr val="FFFF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28662" y="1142984"/>
            <a:ext cx="7429552" cy="2123658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dirty="0" smtClean="0"/>
              <a:t>Правильно расставьте буквы, и вы получите слово.</a:t>
            </a:r>
          </a:p>
          <a:p>
            <a:pPr algn="ctr"/>
            <a:r>
              <a:rPr lang="ru-RU" sz="6000" b="1" dirty="0" smtClean="0">
                <a:solidFill>
                  <a:srgbClr val="003300"/>
                </a:solidFill>
              </a:rPr>
              <a:t>РАКЕНС</a:t>
            </a:r>
            <a:endParaRPr lang="ru-RU" sz="6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Шестиугольник 2">
            <a:hlinkClick r:id="rId2" action="ppaction://hlinksldjump"/>
          </p:cNvPr>
          <p:cNvSpPr/>
          <p:nvPr/>
        </p:nvSpPr>
        <p:spPr>
          <a:xfrm>
            <a:off x="7858148" y="5929330"/>
            <a:ext cx="571504" cy="50006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2" descr="ÐÐ¾ÑÐ¾Ð¶ÐµÐµ Ð¸Ð·Ð¾Ð±ÑÐ°Ð¶ÐµÐ½Ð¸Ðµ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405205"/>
            <a:ext cx="3452794" cy="345279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357686" y="4357694"/>
            <a:ext cx="319286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solidFill>
                  <a:srgbClr val="FFFF00"/>
                </a:solidFill>
              </a:rPr>
              <a:t>Джойстик</a:t>
            </a:r>
            <a:endParaRPr lang="ru-RU" sz="5400" b="1" dirty="0">
              <a:solidFill>
                <a:srgbClr val="FFFF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28662" y="1142984"/>
            <a:ext cx="7429552" cy="2123658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dirty="0" smtClean="0"/>
              <a:t>Правильно расставьте буквы, и вы получите слово.</a:t>
            </a:r>
          </a:p>
          <a:p>
            <a:pPr algn="ctr"/>
            <a:r>
              <a:rPr lang="ru-RU" sz="6000" b="1" dirty="0" smtClean="0">
                <a:solidFill>
                  <a:srgbClr val="003300"/>
                </a:solidFill>
              </a:rPr>
              <a:t>ЖИКОСДТЙ</a:t>
            </a:r>
            <a:endParaRPr lang="ru-RU" sz="6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Шестиугольник 2">
            <a:hlinkClick r:id="rId2" action="ppaction://hlinksldjump"/>
          </p:cNvPr>
          <p:cNvSpPr/>
          <p:nvPr/>
        </p:nvSpPr>
        <p:spPr>
          <a:xfrm>
            <a:off x="7858148" y="5929330"/>
            <a:ext cx="571504" cy="50006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92867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 ноутбуку встречают, по уму провожают.</a:t>
            </a:r>
            <a:endParaRPr lang="ru-RU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71802" y="3571876"/>
            <a:ext cx="5728171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dirty="0">
                <a:solidFill>
                  <a:srgbClr val="FFFF00"/>
                </a:solidFill>
              </a:rPr>
              <a:t>По одёжке встречают, </a:t>
            </a:r>
            <a:endParaRPr lang="ru-RU" sz="4400" b="1" dirty="0" smtClean="0">
              <a:solidFill>
                <a:srgbClr val="FFFF00"/>
              </a:solidFill>
            </a:endParaRPr>
          </a:p>
          <a:p>
            <a:pPr algn="ctr"/>
            <a:r>
              <a:rPr lang="ru-RU" sz="4400" b="1" dirty="0" smtClean="0">
                <a:solidFill>
                  <a:srgbClr val="FFFF00"/>
                </a:solidFill>
              </a:rPr>
              <a:t>по </a:t>
            </a:r>
            <a:r>
              <a:rPr lang="ru-RU" sz="4400" b="1" dirty="0">
                <a:solidFill>
                  <a:srgbClr val="FFFF00"/>
                </a:solidFill>
              </a:rPr>
              <a:t>уму провожают</a:t>
            </a:r>
          </a:p>
        </p:txBody>
      </p:sp>
      <p:pic>
        <p:nvPicPr>
          <p:cNvPr id="25602" name="Picture 2" descr="ÐÐ°ÑÑÐ¸Ð½ÐºÐ¸ Ð¿Ð¾ Ð·Ð°Ð¿ÑÐ¾ÑÑ ÐºÐ¾Ð¼Ð¿ÑÑÑÐµÑ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500438"/>
            <a:ext cx="2643206" cy="2643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Шестиугольник 2">
            <a:hlinkClick r:id="rId2" action="ppaction://hlinksldjump"/>
          </p:cNvPr>
          <p:cNvSpPr/>
          <p:nvPr/>
        </p:nvSpPr>
        <p:spPr>
          <a:xfrm>
            <a:off x="7858148" y="5929330"/>
            <a:ext cx="571504" cy="50006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1071546"/>
            <a:ext cx="77714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>
                <a:solidFill>
                  <a:schemeClr val="bg1"/>
                </a:solidFill>
              </a:rPr>
              <a:t>Бит байт </a:t>
            </a:r>
            <a:r>
              <a:rPr lang="ru-RU" sz="4800" b="1" dirty="0" smtClean="0">
                <a:solidFill>
                  <a:schemeClr val="bg1"/>
                </a:solidFill>
              </a:rPr>
              <a:t>бережёт.</a:t>
            </a:r>
            <a:endParaRPr lang="ru-RU" sz="4800" b="1" dirty="0">
              <a:solidFill>
                <a:schemeClr val="bg1"/>
              </a:solidFill>
            </a:endParaRPr>
          </a:p>
        </p:txBody>
      </p:sp>
      <p:pic>
        <p:nvPicPr>
          <p:cNvPr id="5" name="Picture 2" descr="ÐÐ°ÑÑÐ¸Ð½ÐºÐ¸ Ð¿Ð¾ Ð·Ð°Ð¿ÑÐ¾ÑÑ ÐºÐ¾Ð¼Ð¿ÑÑÑÐµÑ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786058"/>
            <a:ext cx="2643206" cy="264320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139791" y="3143248"/>
            <a:ext cx="600420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dirty="0">
                <a:solidFill>
                  <a:srgbClr val="FFFF00"/>
                </a:solidFill>
              </a:rPr>
              <a:t>Копейка рубль бережёт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Шестиугольник 2">
            <a:hlinkClick r:id="rId2" action="ppaction://hlinksldjump"/>
          </p:cNvPr>
          <p:cNvSpPr/>
          <p:nvPr/>
        </p:nvSpPr>
        <p:spPr>
          <a:xfrm>
            <a:off x="7858148" y="5929330"/>
            <a:ext cx="571504" cy="50006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" name="Picture 2" descr="ÐÐ°ÑÑÐ¸Ð½ÐºÐ¸ Ð¿Ð¾ Ð·Ð°Ð¿ÑÐ¾ÑÑ ÐºÐ¾Ð¼Ð¿ÑÑÑÐµÑ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500438"/>
            <a:ext cx="2643206" cy="2643206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642910" y="1071546"/>
            <a:ext cx="77714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err="1">
                <a:solidFill>
                  <a:schemeClr val="bg1"/>
                </a:solidFill>
              </a:rPr>
              <a:t>Наудалял</a:t>
            </a:r>
            <a:r>
              <a:rPr lang="ru-RU" sz="4800" b="1" dirty="0">
                <a:solidFill>
                  <a:schemeClr val="bg1"/>
                </a:solidFill>
              </a:rPr>
              <a:t> с три Корзины.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214678" y="3643314"/>
            <a:ext cx="519084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dirty="0">
                <a:solidFill>
                  <a:srgbClr val="FFFF00"/>
                </a:solidFill>
              </a:rPr>
              <a:t>Наврал с три короба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Шестиугольник 2">
            <a:hlinkClick r:id="rId2" action="ppaction://hlinksldjump"/>
          </p:cNvPr>
          <p:cNvSpPr/>
          <p:nvPr/>
        </p:nvSpPr>
        <p:spPr>
          <a:xfrm>
            <a:off x="7858148" y="5929330"/>
            <a:ext cx="571504" cy="50006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2" descr="ÐÐ°ÑÑÐ¸Ð½ÐºÐ¸ Ð¿Ð¾ Ð·Ð°Ð¿ÑÐ¾ÑÑ ÐºÐ¾Ð¼Ð¿ÑÑÑÐµÑ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500438"/>
            <a:ext cx="2643206" cy="264320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00034" y="928670"/>
            <a:ext cx="777145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>
                <a:solidFill>
                  <a:schemeClr val="bg1"/>
                </a:solidFill>
              </a:rPr>
              <a:t>Компьютер на столе не для одних только </a:t>
            </a:r>
            <a:r>
              <a:rPr lang="ru-RU" sz="4800" b="1" dirty="0" smtClean="0">
                <a:solidFill>
                  <a:schemeClr val="bg1"/>
                </a:solidFill>
              </a:rPr>
              <a:t>игр.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97610" y="3071810"/>
            <a:ext cx="6246390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dirty="0">
                <a:solidFill>
                  <a:srgbClr val="FFFF00"/>
                </a:solidFill>
              </a:rPr>
              <a:t>Голова на плечах не для </a:t>
            </a:r>
            <a:endParaRPr lang="ru-RU" sz="4400" b="1" dirty="0" smtClean="0">
              <a:solidFill>
                <a:srgbClr val="FFFF00"/>
              </a:solidFill>
            </a:endParaRPr>
          </a:p>
          <a:p>
            <a:pPr algn="ctr"/>
            <a:r>
              <a:rPr lang="ru-RU" sz="4400" b="1" dirty="0" smtClean="0">
                <a:solidFill>
                  <a:srgbClr val="FFFF00"/>
                </a:solidFill>
              </a:rPr>
              <a:t>одной </a:t>
            </a:r>
            <a:r>
              <a:rPr lang="ru-RU" sz="4400" b="1" dirty="0">
                <a:solidFill>
                  <a:srgbClr val="FFFF00"/>
                </a:solidFill>
              </a:rPr>
              <a:t>только шапки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2643182"/>
            <a:ext cx="77867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bg1"/>
                </a:solidFill>
              </a:rPr>
              <a:t>Компьютерные ребусы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2500306"/>
            <a:ext cx="79296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bg1"/>
                </a:solidFill>
              </a:rPr>
              <a:t>Анаграммы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500306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bg1"/>
                </a:solidFill>
              </a:rPr>
              <a:t>Скрытая пословица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643182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bg1"/>
                </a:solidFill>
              </a:rPr>
              <a:t>Клавиатура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571744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bg1"/>
                </a:solidFill>
              </a:rPr>
              <a:t>Устройство компьютера</a:t>
            </a:r>
            <a:endParaRPr lang="ru-RU" sz="6000" b="1" dirty="0">
              <a:solidFill>
                <a:schemeClr val="bg1"/>
              </a:solidFill>
            </a:endParaRPr>
          </a:p>
        </p:txBody>
      </p:sp>
      <p:pic>
        <p:nvPicPr>
          <p:cNvPr id="10" name="КАТЕГОРИИ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643966" y="6286520"/>
            <a:ext cx="304800" cy="304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2571744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bg1"/>
                </a:solidFill>
              </a:rPr>
              <a:t>Термины</a:t>
            </a:r>
            <a:endParaRPr lang="ru-RU" sz="6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7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4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4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000"/>
                            </p:stCondLst>
                            <p:childTnLst>
                              <p:par>
                                <p:cTn id="46" presetID="4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0"/>
                            </p:stCondLst>
                            <p:childTnLst>
                              <p:par>
                                <p:cTn id="57" presetID="4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2000"/>
                            </p:stCondLst>
                            <p:childTnLst>
                              <p:par>
                                <p:cTn id="68" presetID="4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3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Шестиугольник 5">
            <a:hlinkClick r:id="rId3" action="ppaction://hlinksldjump"/>
          </p:cNvPr>
          <p:cNvSpPr/>
          <p:nvPr/>
        </p:nvSpPr>
        <p:spPr>
          <a:xfrm>
            <a:off x="7858148" y="5929330"/>
            <a:ext cx="571504" cy="50006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2" descr="ÐÐ°ÑÑÐ¸Ð½ÐºÐ¸ Ð¿Ð¾ Ð·Ð°Ð¿ÑÐ¾ÑÑ ÐºÐ¾Ð¼Ð¿ÑÑÑÐµÑ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500438"/>
            <a:ext cx="2643206" cy="2643206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642910" y="785794"/>
            <a:ext cx="777145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>
                <a:solidFill>
                  <a:schemeClr val="bg1"/>
                </a:solidFill>
              </a:rPr>
              <a:t>Компьютер без программы – что фонарь без </a:t>
            </a:r>
            <a:r>
              <a:rPr lang="ru-RU" sz="4800" b="1" dirty="0" smtClean="0">
                <a:solidFill>
                  <a:schemeClr val="bg1"/>
                </a:solidFill>
              </a:rPr>
              <a:t>свечи.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928926" y="3071810"/>
            <a:ext cx="5428217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dirty="0">
                <a:solidFill>
                  <a:srgbClr val="FFFF00"/>
                </a:solidFill>
              </a:rPr>
              <a:t>Голова без ума </a:t>
            </a:r>
            <a:r>
              <a:rPr lang="ru-RU" sz="4400" b="1" dirty="0" smtClean="0">
                <a:solidFill>
                  <a:srgbClr val="FFFF00"/>
                </a:solidFill>
              </a:rPr>
              <a:t>– </a:t>
            </a:r>
          </a:p>
          <a:p>
            <a:pPr algn="ctr"/>
            <a:r>
              <a:rPr lang="ru-RU" sz="4400" b="1" dirty="0" smtClean="0">
                <a:solidFill>
                  <a:srgbClr val="FFFF00"/>
                </a:solidFill>
              </a:rPr>
              <a:t>что </a:t>
            </a:r>
            <a:r>
              <a:rPr lang="ru-RU" sz="4400" b="1" dirty="0">
                <a:solidFill>
                  <a:srgbClr val="FFFF00"/>
                </a:solidFill>
              </a:rPr>
              <a:t>фонарь без свечи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Шестиугольник 2">
            <a:hlinkClick r:id="rId2" action="ppaction://hlinksldjump"/>
          </p:cNvPr>
          <p:cNvSpPr/>
          <p:nvPr/>
        </p:nvSpPr>
        <p:spPr>
          <a:xfrm>
            <a:off x="7858148" y="5929330"/>
            <a:ext cx="571504" cy="50006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90646" y="1340768"/>
            <a:ext cx="87849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Назовите </a:t>
            </a:r>
            <a:r>
              <a:rPr lang="ru-RU" sz="3600" b="1" dirty="0">
                <a:solidFill>
                  <a:schemeClr val="bg1"/>
                </a:solidFill>
              </a:rPr>
              <a:t>к латинскому названию клавиши </a:t>
            </a:r>
            <a:r>
              <a:rPr lang="ru-RU" sz="3600" b="1" dirty="0" err="1">
                <a:solidFill>
                  <a:schemeClr val="bg1"/>
                </a:solidFill>
              </a:rPr>
              <a:t>Delete</a:t>
            </a:r>
            <a:r>
              <a:rPr lang="ru-RU" sz="3600" b="1" dirty="0">
                <a:solidFill>
                  <a:schemeClr val="bg1"/>
                </a:solidFill>
              </a:rPr>
              <a:t> соответствующее ей русское </a:t>
            </a:r>
            <a:r>
              <a:rPr lang="ru-RU" sz="3600" b="1" dirty="0" smtClean="0">
                <a:solidFill>
                  <a:schemeClr val="bg1"/>
                </a:solidFill>
              </a:rPr>
              <a:t>название?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00430" y="4214818"/>
            <a:ext cx="518457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FF00"/>
                </a:solidFill>
              </a:rPr>
              <a:t>Удаление</a:t>
            </a:r>
            <a:endParaRPr lang="ru-RU" sz="4400" b="1" dirty="0">
              <a:solidFill>
                <a:srgbClr val="FFFF00"/>
              </a:solidFill>
            </a:endParaRPr>
          </a:p>
        </p:txBody>
      </p:sp>
      <p:pic>
        <p:nvPicPr>
          <p:cNvPr id="10" name="Picture 2" descr="ÐÐ½Ð¸Ð¼Ð°ÑÐ¸Ñ ÐÐ¾Ð¼Ð¿ÑÑÑÐµÑÑ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3143248"/>
            <a:ext cx="3714776" cy="2889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Шестиугольник 6">
            <a:hlinkClick r:id="rId2" action="ppaction://hlinksldjump"/>
          </p:cNvPr>
          <p:cNvSpPr/>
          <p:nvPr/>
        </p:nvSpPr>
        <p:spPr>
          <a:xfrm>
            <a:off x="7858148" y="5929330"/>
            <a:ext cx="571504" cy="50006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42910" y="1000108"/>
            <a:ext cx="756084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Какую клавишу нужно нажать, чтобы начать писать с заглавной буквы?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959424" y="4000504"/>
            <a:ext cx="518457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FF00"/>
                </a:solidFill>
              </a:rPr>
              <a:t>Shift</a:t>
            </a:r>
            <a:endParaRPr lang="ru-RU" sz="4400" b="1" dirty="0">
              <a:solidFill>
                <a:srgbClr val="FFFF00"/>
              </a:solidFill>
            </a:endParaRPr>
          </a:p>
        </p:txBody>
      </p:sp>
      <p:pic>
        <p:nvPicPr>
          <p:cNvPr id="14" name="Picture 2" descr="ÐÐ½Ð¸Ð¼Ð°ÑÐ¸Ñ ÐÐ¾Ð¼Ð¿ÑÑÑÐµÑÑ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3357562"/>
            <a:ext cx="3786214" cy="29448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869557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8794" y="2214554"/>
            <a:ext cx="5572164" cy="4034391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3000364" y="0"/>
            <a:ext cx="32640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kern="1800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 О Т</a:t>
            </a:r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000364" y="1214422"/>
            <a:ext cx="30219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 МЕШКЕ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1" name="КОТ В МЕШКЕ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839200" y="635795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488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Шестиугольник 1">
            <a:hlinkClick r:id="rId2" action="ppaction://hlinksldjump"/>
          </p:cNvPr>
          <p:cNvSpPr/>
          <p:nvPr/>
        </p:nvSpPr>
        <p:spPr>
          <a:xfrm>
            <a:off x="7858148" y="5929330"/>
            <a:ext cx="571504" cy="50006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124744"/>
            <a:ext cx="756084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chemeClr val="bg1"/>
                </a:solidFill>
              </a:rPr>
              <a:t>Алфавит переключается </a:t>
            </a:r>
            <a:r>
              <a:rPr lang="ru-RU" sz="4400" b="1" dirty="0" smtClean="0">
                <a:solidFill>
                  <a:schemeClr val="bg1"/>
                </a:solidFill>
              </a:rPr>
              <a:t>клавишами?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43306" y="4286256"/>
            <a:ext cx="518457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FFFF00"/>
                </a:solidFill>
              </a:rPr>
              <a:t>Alt+Shift</a:t>
            </a:r>
            <a:endParaRPr lang="ru-RU" sz="4400" b="1" dirty="0">
              <a:solidFill>
                <a:srgbClr val="FFFF00"/>
              </a:solidFill>
            </a:endParaRPr>
          </a:p>
        </p:txBody>
      </p:sp>
      <p:pic>
        <p:nvPicPr>
          <p:cNvPr id="16386" name="Picture 2" descr="ÐÐ½Ð¸Ð¼Ð°ÑÐ¸Ñ ÐÐ¾Ð¼Ð¿ÑÑÑÐµÑÑ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3071810"/>
            <a:ext cx="3786214" cy="29448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5918" y="1285860"/>
            <a:ext cx="6017994" cy="1569660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isometricOffAxis1Right"/>
            <a:lightRig rig="threePt" dir="t"/>
          </a:scene3d>
          <a:sp3d>
            <a:bevelT w="139700" h="139700" prst="divot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В О П Р О С</a:t>
            </a:r>
            <a:endParaRPr lang="ru-RU" sz="9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57422" y="2714620"/>
            <a:ext cx="4578177" cy="1323439"/>
          </a:xfrm>
          <a:prstGeom prst="rect">
            <a:avLst/>
          </a:prstGeom>
          <a:noFill/>
          <a:scene3d>
            <a:camera prst="isometricOffAxis1Right"/>
            <a:lightRig rig="glow" dir="tl">
              <a:rot lat="0" lon="0" rev="5400000"/>
            </a:lightRig>
          </a:scene3d>
          <a:sp3d>
            <a:bevelT w="139700" h="139700" prst="divot"/>
          </a:sp3d>
        </p:spPr>
        <p:txBody>
          <a:bodyPr wrap="none" lIns="91440" tIns="45720" rIns="91440" bIns="45720">
            <a:spAutoFit/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АУКЦИОН</a:t>
            </a:r>
            <a:endParaRPr lang="ru-RU" sz="8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6248" y="4000504"/>
            <a:ext cx="774571" cy="1569660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9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?</a:t>
            </a:r>
            <a:endParaRPr lang="ru-RU" sz="96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7" name="АУКЦИОН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643966" y="635795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488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799547" y="1196752"/>
            <a:ext cx="756084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chemeClr val="bg1"/>
                </a:solidFill>
              </a:rPr>
              <a:t>Какое имеют назначение клавиша </a:t>
            </a:r>
            <a:r>
              <a:rPr lang="ru-RU" sz="4400" b="1" dirty="0" err="1" smtClean="0">
                <a:solidFill>
                  <a:schemeClr val="bg1"/>
                </a:solidFill>
              </a:rPr>
              <a:t>Esc</a:t>
            </a:r>
            <a:r>
              <a:rPr lang="ru-RU" sz="4400" b="1" dirty="0" smtClean="0">
                <a:solidFill>
                  <a:schemeClr val="bg1"/>
                </a:solidFill>
              </a:rPr>
              <a:t>?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571868" y="3429000"/>
            <a:ext cx="518457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FF00"/>
                </a:solidFill>
              </a:rPr>
              <a:t>Отмена </a:t>
            </a:r>
            <a:r>
              <a:rPr lang="ru-RU" sz="4400" b="1" dirty="0">
                <a:solidFill>
                  <a:srgbClr val="FFFF00"/>
                </a:solidFill>
              </a:rPr>
              <a:t>какого-либо действия</a:t>
            </a:r>
            <a:endParaRPr lang="ru-RU" sz="4400" b="1" dirty="0" smtClean="0">
              <a:solidFill>
                <a:srgbClr val="FFFF00"/>
              </a:solidFill>
            </a:endParaRPr>
          </a:p>
        </p:txBody>
      </p:sp>
      <p:pic>
        <p:nvPicPr>
          <p:cNvPr id="20" name="Picture 2" descr="ÐÐ½Ð¸Ð¼Ð°ÑÐ¸Ñ ÐÐ¾Ð¼Ð¿ÑÑÑÐµÑÑ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357562"/>
            <a:ext cx="3786214" cy="2944835"/>
          </a:xfrm>
          <a:prstGeom prst="rect">
            <a:avLst/>
          </a:prstGeom>
          <a:noFill/>
        </p:spPr>
      </p:pic>
      <p:sp>
        <p:nvSpPr>
          <p:cNvPr id="21" name="Шестиугольник 20">
            <a:hlinkClick r:id="rId3" action="ppaction://hlinksldjump"/>
          </p:cNvPr>
          <p:cNvSpPr/>
          <p:nvPr/>
        </p:nvSpPr>
        <p:spPr>
          <a:xfrm>
            <a:off x="8358214" y="6143644"/>
            <a:ext cx="571504" cy="50006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Шестиугольник 4">
            <a:hlinkClick r:id="rId2" action="ppaction://hlinksldjump"/>
          </p:cNvPr>
          <p:cNvSpPr/>
          <p:nvPr/>
        </p:nvSpPr>
        <p:spPr>
          <a:xfrm>
            <a:off x="8358214" y="6143644"/>
            <a:ext cx="571504" cy="50006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755576" y="1124744"/>
            <a:ext cx="756084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chemeClr val="bg1"/>
                </a:solidFill>
              </a:rPr>
              <a:t>Как называются клавиши </a:t>
            </a:r>
            <a:endParaRPr lang="ru-RU" sz="44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F1 </a:t>
            </a:r>
            <a:r>
              <a:rPr lang="ru-RU" sz="4400" b="1" dirty="0">
                <a:solidFill>
                  <a:schemeClr val="bg1"/>
                </a:solidFill>
              </a:rPr>
              <a:t>— F12?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428992" y="3571876"/>
            <a:ext cx="518457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FF00"/>
                </a:solidFill>
              </a:rPr>
              <a:t>Функциональные клавиши</a:t>
            </a:r>
            <a:endParaRPr lang="ru-RU" sz="4400" b="1" dirty="0">
              <a:solidFill>
                <a:srgbClr val="FFFF00"/>
              </a:solidFill>
            </a:endParaRPr>
          </a:p>
        </p:txBody>
      </p:sp>
      <p:pic>
        <p:nvPicPr>
          <p:cNvPr id="20" name="Picture 2" descr="ÐÐ½Ð¸Ð¼Ð°ÑÐ¸Ñ ÐÐ¾Ð¼Ð¿ÑÑÑÐµÑÑ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3286124"/>
            <a:ext cx="3786214" cy="294483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Шестиугольник 1">
            <a:hlinkClick r:id="rId2" action="ppaction://hlinksldjump"/>
          </p:cNvPr>
          <p:cNvSpPr/>
          <p:nvPr/>
        </p:nvSpPr>
        <p:spPr>
          <a:xfrm>
            <a:off x="7858148" y="5929330"/>
            <a:ext cx="571504" cy="50006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6" descr="ÐÐ°ÑÑÐ¸Ð½ÐºÐ¸ Ð¿Ð¾ Ð·Ð°Ð¿ÑÐ¾ÑÑ ÐºÐ¾Ð¼Ð¿ÑÑÑÐµÑ Ð°Ð½Ð¸Ð¼Ð°ÑÐ¸Ñ ÐÐÐÐÐ£Ð©ÐÐ¯Ð¡Ð¯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3143248"/>
            <a:ext cx="3190875" cy="2933701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714348" y="857232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Назовите основные </a:t>
            </a:r>
            <a:r>
              <a:rPr lang="ru-RU" sz="3600" b="1" dirty="0">
                <a:solidFill>
                  <a:schemeClr val="bg1"/>
                </a:solidFill>
              </a:rPr>
              <a:t>устройства </a:t>
            </a:r>
            <a:r>
              <a:rPr lang="ru-RU" sz="3600" b="1" dirty="0" smtClean="0">
                <a:solidFill>
                  <a:schemeClr val="bg1"/>
                </a:solidFill>
              </a:rPr>
              <a:t>компьютера. 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28992" y="2143116"/>
            <a:ext cx="5372176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>
                <a:solidFill>
                  <a:srgbClr val="FFFF00"/>
                </a:solidFill>
                <a:latin typeface="Times New Roman"/>
                <a:ea typeface="Times New Roman"/>
              </a:rPr>
              <a:t>системный блок</a:t>
            </a:r>
            <a:r>
              <a:rPr lang="ru-RU" sz="4000" b="1" dirty="0" smtClean="0">
                <a:solidFill>
                  <a:srgbClr val="FFFF00"/>
                </a:solidFill>
                <a:latin typeface="Times New Roman"/>
                <a:ea typeface="Times New Roman"/>
              </a:rPr>
              <a:t>,</a:t>
            </a:r>
          </a:p>
          <a:p>
            <a:pPr algn="ctr"/>
            <a:r>
              <a:rPr lang="ru-RU" sz="4000" b="1" dirty="0" smtClean="0">
                <a:solidFill>
                  <a:srgbClr val="FFFF00"/>
                </a:solidFill>
                <a:latin typeface="Times New Roman"/>
                <a:ea typeface="Times New Roman"/>
              </a:rPr>
              <a:t>монитор</a:t>
            </a:r>
            <a:r>
              <a:rPr lang="ru-RU" sz="4000" b="1" dirty="0">
                <a:solidFill>
                  <a:srgbClr val="FFFF00"/>
                </a:solidFill>
                <a:latin typeface="Times New Roman"/>
                <a:ea typeface="Times New Roman"/>
              </a:rPr>
              <a:t>, </a:t>
            </a:r>
            <a:r>
              <a:rPr lang="ru-RU" sz="4000" b="1" dirty="0" smtClean="0">
                <a:solidFill>
                  <a:srgbClr val="FFFF00"/>
                </a:solidFill>
                <a:latin typeface="Times New Roman"/>
                <a:ea typeface="Times New Roman"/>
              </a:rPr>
              <a:t>клавиатура, </a:t>
            </a:r>
          </a:p>
          <a:p>
            <a:pPr algn="ctr"/>
            <a:r>
              <a:rPr lang="ru-RU" sz="4000" b="1" dirty="0" smtClean="0">
                <a:solidFill>
                  <a:srgbClr val="FFFF00"/>
                </a:solidFill>
                <a:latin typeface="Times New Roman"/>
                <a:ea typeface="Times New Roman"/>
              </a:rPr>
              <a:t>мышь</a:t>
            </a:r>
            <a:endParaRPr lang="ru-RU" sz="4000" b="1" dirty="0">
              <a:solidFill>
                <a:srgbClr val="FFFF00"/>
              </a:solidFill>
              <a:latin typeface="Times New Roman"/>
              <a:ea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Шестиугольник 2">
            <a:hlinkClick r:id="rId2" action="ppaction://hlinksldjump"/>
          </p:cNvPr>
          <p:cNvSpPr/>
          <p:nvPr/>
        </p:nvSpPr>
        <p:spPr>
          <a:xfrm>
            <a:off x="7858148" y="5929330"/>
            <a:ext cx="571504" cy="50006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6" descr="ÐÐ°ÑÑÐ¸Ð½ÐºÐ¸ Ð¿Ð¾ Ð·Ð°Ð¿ÑÐ¾ÑÑ ÐºÐ¾Ð¼Ð¿ÑÑÑÐµÑ Ð°Ð½Ð¸Ð¼Ð°ÑÐ¸Ñ ÐÐÐÐÐ£Ð©ÐÐ¯Ð¡Ð¯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928934"/>
            <a:ext cx="3190875" cy="29337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30491" y="1411035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</a:rPr>
              <a:t>Назовите </a:t>
            </a:r>
            <a:r>
              <a:rPr lang="ru-RU" sz="3600" b="1" dirty="0" smtClean="0">
                <a:solidFill>
                  <a:schemeClr val="bg1"/>
                </a:solidFill>
              </a:rPr>
              <a:t>хотя бы три устройства ввода информации? 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27654" y="2564904"/>
            <a:ext cx="729338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FFFF00"/>
                </a:solidFill>
                <a:latin typeface="Times New Roman"/>
                <a:ea typeface="Times New Roman"/>
              </a:rPr>
              <a:t>клавиатура, мышь, </a:t>
            </a:r>
            <a:endParaRPr lang="ru-RU" sz="4000" b="1" dirty="0" smtClean="0">
              <a:solidFill>
                <a:srgbClr val="FFFF00"/>
              </a:solidFill>
              <a:latin typeface="Times New Roman"/>
              <a:ea typeface="Times New Roman"/>
            </a:endParaRPr>
          </a:p>
          <a:p>
            <a:pPr algn="ctr"/>
            <a:r>
              <a:rPr lang="ru-RU" sz="4000" b="1" dirty="0" smtClean="0">
                <a:solidFill>
                  <a:srgbClr val="FFFF00"/>
                </a:solidFill>
                <a:latin typeface="Times New Roman"/>
                <a:ea typeface="Times New Roman"/>
              </a:rPr>
              <a:t>сканер</a:t>
            </a:r>
            <a:r>
              <a:rPr lang="ru-RU" sz="4000" b="1" dirty="0">
                <a:solidFill>
                  <a:srgbClr val="FFFF00"/>
                </a:solidFill>
                <a:latin typeface="Times New Roman"/>
                <a:ea typeface="Times New Roman"/>
              </a:rPr>
              <a:t>, </a:t>
            </a:r>
            <a:r>
              <a:rPr lang="ru-RU" sz="4000" b="1" dirty="0" smtClean="0">
                <a:solidFill>
                  <a:srgbClr val="FFFF00"/>
                </a:solidFill>
                <a:latin typeface="Times New Roman"/>
                <a:ea typeface="Times New Roman"/>
              </a:rPr>
              <a:t>микрофон</a:t>
            </a:r>
            <a:r>
              <a:rPr lang="ru-RU" sz="4000" b="1" dirty="0">
                <a:solidFill>
                  <a:srgbClr val="FFFF00"/>
                </a:solidFill>
                <a:latin typeface="Times New Roman"/>
                <a:ea typeface="Times New Roman"/>
              </a:rPr>
              <a:t>, </a:t>
            </a:r>
            <a:endParaRPr lang="ru-RU" sz="4000" b="1" dirty="0" smtClean="0">
              <a:solidFill>
                <a:srgbClr val="FFFF00"/>
              </a:solidFill>
              <a:latin typeface="Times New Roman"/>
              <a:ea typeface="Times New Roman"/>
            </a:endParaRPr>
          </a:p>
          <a:p>
            <a:pPr algn="ctr"/>
            <a:r>
              <a:rPr lang="ru-RU" sz="4000" b="1" dirty="0" smtClean="0">
                <a:solidFill>
                  <a:srgbClr val="FFFF00"/>
                </a:solidFill>
                <a:latin typeface="Times New Roman"/>
                <a:ea typeface="Times New Roman"/>
              </a:rPr>
              <a:t>игровые </a:t>
            </a:r>
            <a:r>
              <a:rPr lang="ru-RU" sz="4000" b="1" dirty="0">
                <a:solidFill>
                  <a:srgbClr val="FFFF00"/>
                </a:solidFill>
                <a:latin typeface="Times New Roman"/>
                <a:ea typeface="Times New Roman"/>
              </a:rPr>
              <a:t>манипуляторы (джойстики), </a:t>
            </a:r>
            <a:endParaRPr lang="ru-RU" sz="4000" b="1" dirty="0" smtClean="0">
              <a:solidFill>
                <a:srgbClr val="FFFF00"/>
              </a:solidFill>
              <a:latin typeface="Times New Roman"/>
              <a:ea typeface="Times New Roman"/>
            </a:endParaRPr>
          </a:p>
          <a:p>
            <a:pPr algn="ctr"/>
            <a:r>
              <a:rPr lang="ru-RU" sz="4000" b="1" dirty="0" smtClean="0">
                <a:solidFill>
                  <a:srgbClr val="FFFF00"/>
                </a:solidFill>
                <a:latin typeface="Times New Roman"/>
                <a:ea typeface="Times New Roman"/>
              </a:rPr>
              <a:t>цифровые </a:t>
            </a:r>
            <a:r>
              <a:rPr lang="ru-RU" sz="4000" b="1" dirty="0">
                <a:solidFill>
                  <a:srgbClr val="FFFF00"/>
                </a:solidFill>
                <a:latin typeface="Times New Roman"/>
                <a:ea typeface="Times New Roman"/>
              </a:rPr>
              <a:t>камеры, модем т.д.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2" y="285728"/>
          <a:ext cx="8715438" cy="635798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571768"/>
                <a:gridCol w="1214446"/>
                <a:gridCol w="1285884"/>
                <a:gridCol w="1285884"/>
                <a:gridCol w="1214446"/>
                <a:gridCol w="1143010"/>
              </a:tblGrid>
              <a:tr h="10596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</a:tr>
              <a:tr h="10596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</a:tr>
              <a:tr h="10596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</a:tr>
              <a:tr h="10596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</a:tr>
              <a:tr h="10596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</a:tr>
              <a:tr h="10596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3399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>
            <a:hlinkClick r:id="rId2" action="ppaction://hlinksldjump"/>
          </p:cNvPr>
          <p:cNvSpPr txBox="1"/>
          <p:nvPr/>
        </p:nvSpPr>
        <p:spPr>
          <a:xfrm>
            <a:off x="2786050" y="428604"/>
            <a:ext cx="1214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100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hlinkClick r:id="rId3" action="ppaction://hlinksldjump"/>
          </p:cNvPr>
          <p:cNvSpPr txBox="1"/>
          <p:nvPr/>
        </p:nvSpPr>
        <p:spPr>
          <a:xfrm>
            <a:off x="2786050" y="1500174"/>
            <a:ext cx="1214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100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hlinkClick r:id="rId4" action="ppaction://hlinksldjump"/>
          </p:cNvPr>
          <p:cNvSpPr txBox="1"/>
          <p:nvPr/>
        </p:nvSpPr>
        <p:spPr>
          <a:xfrm>
            <a:off x="2786050" y="2500306"/>
            <a:ext cx="1214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100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hlinkClick r:id="rId5" action="ppaction://hlinksldjump"/>
          </p:cNvPr>
          <p:cNvSpPr txBox="1"/>
          <p:nvPr/>
        </p:nvSpPr>
        <p:spPr>
          <a:xfrm>
            <a:off x="2786050" y="3571876"/>
            <a:ext cx="1214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100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hlinkClick r:id="rId6" action="ppaction://hlinksldjump"/>
          </p:cNvPr>
          <p:cNvSpPr txBox="1"/>
          <p:nvPr/>
        </p:nvSpPr>
        <p:spPr>
          <a:xfrm>
            <a:off x="2786050" y="4643446"/>
            <a:ext cx="1214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100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hlinkClick r:id="rId7" action="ppaction://hlinksldjump"/>
          </p:cNvPr>
          <p:cNvSpPr txBox="1"/>
          <p:nvPr/>
        </p:nvSpPr>
        <p:spPr>
          <a:xfrm>
            <a:off x="2786050" y="5715016"/>
            <a:ext cx="1214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100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hlinkClick r:id="rId8" action="ppaction://hlinksldjump"/>
          </p:cNvPr>
          <p:cNvSpPr txBox="1"/>
          <p:nvPr/>
        </p:nvSpPr>
        <p:spPr>
          <a:xfrm>
            <a:off x="4000496" y="428604"/>
            <a:ext cx="1214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200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hlinkClick r:id="rId9" action="ppaction://hlinksldjump"/>
          </p:cNvPr>
          <p:cNvSpPr txBox="1"/>
          <p:nvPr/>
        </p:nvSpPr>
        <p:spPr>
          <a:xfrm>
            <a:off x="4071934" y="1500174"/>
            <a:ext cx="1214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200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hlinkClick r:id="rId10" action="ppaction://hlinksldjump"/>
          </p:cNvPr>
          <p:cNvSpPr txBox="1"/>
          <p:nvPr/>
        </p:nvSpPr>
        <p:spPr>
          <a:xfrm>
            <a:off x="4071934" y="2500306"/>
            <a:ext cx="1214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200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hlinkClick r:id="rId11" action="ppaction://hlinksldjump"/>
          </p:cNvPr>
          <p:cNvSpPr txBox="1"/>
          <p:nvPr/>
        </p:nvSpPr>
        <p:spPr>
          <a:xfrm>
            <a:off x="4071934" y="3571876"/>
            <a:ext cx="1214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200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hlinkClick r:id="rId12" action="ppaction://hlinksldjump"/>
          </p:cNvPr>
          <p:cNvSpPr txBox="1"/>
          <p:nvPr/>
        </p:nvSpPr>
        <p:spPr>
          <a:xfrm>
            <a:off x="4071934" y="4643446"/>
            <a:ext cx="1214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200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hlinkClick r:id="rId13" action="ppaction://hlinksldjump"/>
          </p:cNvPr>
          <p:cNvSpPr txBox="1"/>
          <p:nvPr/>
        </p:nvSpPr>
        <p:spPr>
          <a:xfrm>
            <a:off x="4071934" y="5715016"/>
            <a:ext cx="1214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200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19" name="TextBox 18">
            <a:hlinkClick r:id="rId14" action="ppaction://hlinksldjump"/>
          </p:cNvPr>
          <p:cNvSpPr txBox="1"/>
          <p:nvPr/>
        </p:nvSpPr>
        <p:spPr>
          <a:xfrm>
            <a:off x="5286380" y="428604"/>
            <a:ext cx="1214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300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20" name="TextBox 19">
            <a:hlinkClick r:id="rId15" action="ppaction://hlinksldjump"/>
          </p:cNvPr>
          <p:cNvSpPr txBox="1"/>
          <p:nvPr/>
        </p:nvSpPr>
        <p:spPr>
          <a:xfrm>
            <a:off x="5357818" y="1500174"/>
            <a:ext cx="1214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300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21" name="TextBox 20">
            <a:hlinkClick r:id="rId16" action="ppaction://hlinksldjump"/>
          </p:cNvPr>
          <p:cNvSpPr txBox="1"/>
          <p:nvPr/>
        </p:nvSpPr>
        <p:spPr>
          <a:xfrm>
            <a:off x="5286380" y="2571744"/>
            <a:ext cx="1214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300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22" name="TextBox 21">
            <a:hlinkClick r:id="rId17" action="ppaction://hlinksldjump"/>
          </p:cNvPr>
          <p:cNvSpPr txBox="1"/>
          <p:nvPr/>
        </p:nvSpPr>
        <p:spPr>
          <a:xfrm>
            <a:off x="5286380" y="3571876"/>
            <a:ext cx="1214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300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23" name="TextBox 22">
            <a:hlinkClick r:id="rId18" action="ppaction://hlinksldjump"/>
          </p:cNvPr>
          <p:cNvSpPr txBox="1"/>
          <p:nvPr/>
        </p:nvSpPr>
        <p:spPr>
          <a:xfrm>
            <a:off x="5286380" y="4643446"/>
            <a:ext cx="1214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300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24" name="TextBox 23">
            <a:hlinkClick r:id="rId19" action="ppaction://hlinksldjump"/>
          </p:cNvPr>
          <p:cNvSpPr txBox="1"/>
          <p:nvPr/>
        </p:nvSpPr>
        <p:spPr>
          <a:xfrm>
            <a:off x="5286380" y="5715016"/>
            <a:ext cx="1214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300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25" name="TextBox 24">
            <a:hlinkClick r:id="rId20" action="ppaction://hlinksldjump"/>
          </p:cNvPr>
          <p:cNvSpPr txBox="1"/>
          <p:nvPr/>
        </p:nvSpPr>
        <p:spPr>
          <a:xfrm>
            <a:off x="6572264" y="428604"/>
            <a:ext cx="1214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400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26" name="TextBox 25">
            <a:hlinkClick r:id="rId21" action="ppaction://hlinksldjump"/>
          </p:cNvPr>
          <p:cNvSpPr txBox="1"/>
          <p:nvPr/>
        </p:nvSpPr>
        <p:spPr>
          <a:xfrm>
            <a:off x="6572264" y="1500174"/>
            <a:ext cx="1214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400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27" name="TextBox 26">
            <a:hlinkClick r:id="rId22" action="ppaction://hlinksldjump"/>
          </p:cNvPr>
          <p:cNvSpPr txBox="1"/>
          <p:nvPr/>
        </p:nvSpPr>
        <p:spPr>
          <a:xfrm>
            <a:off x="6572264" y="2500306"/>
            <a:ext cx="1214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400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28" name="TextBox 27">
            <a:hlinkClick r:id="rId23" action="ppaction://hlinksldjump"/>
          </p:cNvPr>
          <p:cNvSpPr txBox="1"/>
          <p:nvPr/>
        </p:nvSpPr>
        <p:spPr>
          <a:xfrm>
            <a:off x="6572264" y="3571876"/>
            <a:ext cx="1214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400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29" name="TextBox 28">
            <a:hlinkClick r:id="rId24" action="ppaction://hlinksldjump"/>
          </p:cNvPr>
          <p:cNvSpPr txBox="1"/>
          <p:nvPr/>
        </p:nvSpPr>
        <p:spPr>
          <a:xfrm>
            <a:off x="6572264" y="4643446"/>
            <a:ext cx="1214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400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30" name="TextBox 29">
            <a:hlinkClick r:id="rId25" action="ppaction://hlinksldjump"/>
          </p:cNvPr>
          <p:cNvSpPr txBox="1"/>
          <p:nvPr/>
        </p:nvSpPr>
        <p:spPr>
          <a:xfrm>
            <a:off x="6572264" y="5715016"/>
            <a:ext cx="1214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400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31" name="TextBox 30">
            <a:hlinkClick r:id="rId26" action="ppaction://hlinksldjump"/>
          </p:cNvPr>
          <p:cNvSpPr txBox="1"/>
          <p:nvPr/>
        </p:nvSpPr>
        <p:spPr>
          <a:xfrm>
            <a:off x="7786710" y="428604"/>
            <a:ext cx="1214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500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33" name="TextBox 32">
            <a:hlinkClick r:id="rId27" action="ppaction://hlinksldjump"/>
          </p:cNvPr>
          <p:cNvSpPr txBox="1"/>
          <p:nvPr/>
        </p:nvSpPr>
        <p:spPr>
          <a:xfrm>
            <a:off x="7786710" y="1500174"/>
            <a:ext cx="1214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500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34" name="TextBox 33">
            <a:hlinkClick r:id="rId28" action="ppaction://hlinksldjump"/>
          </p:cNvPr>
          <p:cNvSpPr txBox="1"/>
          <p:nvPr/>
        </p:nvSpPr>
        <p:spPr>
          <a:xfrm>
            <a:off x="7715272" y="2500306"/>
            <a:ext cx="1214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500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35" name="TextBox 34">
            <a:hlinkClick r:id="rId29" action="ppaction://hlinksldjump"/>
          </p:cNvPr>
          <p:cNvSpPr txBox="1"/>
          <p:nvPr/>
        </p:nvSpPr>
        <p:spPr>
          <a:xfrm>
            <a:off x="7715272" y="3571876"/>
            <a:ext cx="1214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500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36" name="TextBox 35">
            <a:hlinkClick r:id="rId30" action="ppaction://hlinksldjump"/>
          </p:cNvPr>
          <p:cNvSpPr txBox="1"/>
          <p:nvPr/>
        </p:nvSpPr>
        <p:spPr>
          <a:xfrm>
            <a:off x="7715272" y="4643446"/>
            <a:ext cx="1214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500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37" name="TextBox 36">
            <a:hlinkClick r:id="rId31" action="ppaction://hlinksldjump"/>
          </p:cNvPr>
          <p:cNvSpPr txBox="1"/>
          <p:nvPr/>
        </p:nvSpPr>
        <p:spPr>
          <a:xfrm>
            <a:off x="7715272" y="5715016"/>
            <a:ext cx="1214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500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42844" y="357166"/>
            <a:ext cx="25717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КОМПЬЮТЕРНЫЕ</a:t>
            </a:r>
            <a:r>
              <a:rPr lang="ru-RU" sz="2800" b="1" dirty="0" smtClean="0">
                <a:solidFill>
                  <a:schemeClr val="bg1"/>
                </a:solidFill>
              </a:rPr>
              <a:t> РЕБУСЫ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14282" y="1571612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АНАГРАММЫ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14282" y="2500306"/>
            <a:ext cx="25717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СКРЫТАЯ ПОСЛОВИЦА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14282" y="4643446"/>
            <a:ext cx="25717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УСТРОЙСТВО КОМПЬЮТЕРА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14282" y="3714752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КЛАВИАТУРА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43" name="TextBox 42">
            <a:hlinkClick r:id="rId32" action="ppaction://hlinkpres?slideindex=1&amp;slidetitle="/>
          </p:cNvPr>
          <p:cNvSpPr txBox="1"/>
          <p:nvPr/>
        </p:nvSpPr>
        <p:spPr>
          <a:xfrm>
            <a:off x="214282" y="5857892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ТЕРМИНЫ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3" grpId="0"/>
      <p:bldP spid="34" grpId="0"/>
      <p:bldP spid="35" grpId="0"/>
      <p:bldP spid="36" grpId="0"/>
      <p:bldP spid="3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Шестиугольник 2">
            <a:hlinkClick r:id="rId2" action="ppaction://hlinksldjump"/>
          </p:cNvPr>
          <p:cNvSpPr/>
          <p:nvPr/>
        </p:nvSpPr>
        <p:spPr>
          <a:xfrm>
            <a:off x="7858148" y="5929330"/>
            <a:ext cx="571504" cy="50006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6" descr="ÐÐ°ÑÑÐ¸Ð½ÐºÐ¸ Ð¿Ð¾ Ð·Ð°Ð¿ÑÐ¾ÑÑ ÐºÐ¾Ð¼Ð¿ÑÑÑÐµÑ Ð°Ð½Ð¸Ð¼Ð°ÑÐ¸Ñ ÐÐÐÐÐ£Ð©ÐÐ¯Ð¡Ð¯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3143248"/>
            <a:ext cx="3190875" cy="29337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30491" y="1290838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</a:rPr>
              <a:t>Назовите </a:t>
            </a:r>
            <a:r>
              <a:rPr lang="ru-RU" sz="3600" b="1" dirty="0" smtClean="0">
                <a:solidFill>
                  <a:schemeClr val="bg1"/>
                </a:solidFill>
              </a:rPr>
              <a:t>хотя бы три устройства вывода информации?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27654" y="2988445"/>
            <a:ext cx="72933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FFFF00"/>
                </a:solidFill>
                <a:latin typeface="Times New Roman"/>
                <a:ea typeface="Times New Roman"/>
              </a:rPr>
              <a:t>монитор, акустические колонки, </a:t>
            </a:r>
            <a:endParaRPr lang="ru-RU" sz="4000" b="1" dirty="0" smtClean="0">
              <a:solidFill>
                <a:srgbClr val="FFFF00"/>
              </a:solidFill>
              <a:latin typeface="Times New Roman"/>
              <a:ea typeface="Times New Roman"/>
            </a:endParaRPr>
          </a:p>
          <a:p>
            <a:pPr algn="ctr"/>
            <a:r>
              <a:rPr lang="ru-RU" sz="4000" b="1" dirty="0" smtClean="0">
                <a:solidFill>
                  <a:srgbClr val="FFFF00"/>
                </a:solidFill>
                <a:latin typeface="Times New Roman"/>
                <a:ea typeface="Times New Roman"/>
              </a:rPr>
              <a:t>наушники</a:t>
            </a:r>
            <a:r>
              <a:rPr lang="ru-RU" sz="4000" b="1" dirty="0">
                <a:solidFill>
                  <a:srgbClr val="FFFF00"/>
                </a:solidFill>
                <a:latin typeface="Times New Roman"/>
                <a:ea typeface="Times New Roman"/>
              </a:rPr>
              <a:t>, принтер и др</a:t>
            </a:r>
            <a:r>
              <a:rPr lang="ru-RU" sz="4000" b="1" dirty="0" smtClean="0">
                <a:solidFill>
                  <a:srgbClr val="FFFF00"/>
                </a:solidFill>
                <a:latin typeface="Times New Roman"/>
                <a:ea typeface="Times New Roman"/>
              </a:rPr>
              <a:t>.</a:t>
            </a:r>
            <a:endParaRPr lang="ru-RU" sz="4000" b="1" dirty="0">
              <a:solidFill>
                <a:srgbClr val="FFFF00"/>
              </a:solidFill>
              <a:latin typeface="Times New Roman"/>
              <a:ea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Шестиугольник 4">
            <a:hlinkClick r:id="rId2" action="ppaction://hlinksldjump"/>
          </p:cNvPr>
          <p:cNvSpPr/>
          <p:nvPr/>
        </p:nvSpPr>
        <p:spPr>
          <a:xfrm>
            <a:off x="7858148" y="5929330"/>
            <a:ext cx="571504" cy="50006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" name="Picture 6" descr="ÐÐ°ÑÑÐ¸Ð½ÐºÐ¸ Ð¿Ð¾ Ð·Ð°Ð¿ÑÐ¾ÑÑ ÐºÐ¾Ð¼Ð¿ÑÑÑÐµÑ Ð°Ð½Ð¸Ð¼Ð°ÑÐ¸Ñ ÐÐÐÐÐ£Ð©ÐÐ¯Ð¡Ð¯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3143248"/>
            <a:ext cx="3190875" cy="2933701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741061" y="1700808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Какие </a:t>
            </a:r>
            <a:r>
              <a:rPr lang="ru-RU" sz="3600" b="1" dirty="0">
                <a:solidFill>
                  <a:schemeClr val="bg1"/>
                </a:solidFill>
              </a:rPr>
              <a:t>два типа </a:t>
            </a:r>
            <a:r>
              <a:rPr lang="ru-RU" sz="3600" b="1" dirty="0" smtClean="0">
                <a:solidFill>
                  <a:schemeClr val="bg1"/>
                </a:solidFill>
              </a:rPr>
              <a:t>сетей выделяют? </a:t>
            </a:r>
            <a:endParaRPr lang="ru-RU" sz="3600" b="1" dirty="0">
              <a:solidFill>
                <a:schemeClr val="bg1"/>
              </a:solidFill>
            </a:endParaRPr>
          </a:p>
          <a:p>
            <a:pPr algn="ctr"/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28860" y="3143248"/>
            <a:ext cx="72933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FF00"/>
                </a:solidFill>
                <a:latin typeface="Times New Roman"/>
                <a:ea typeface="Times New Roman"/>
              </a:rPr>
              <a:t>Локальные и </a:t>
            </a:r>
          </a:p>
          <a:p>
            <a:pPr algn="ctr"/>
            <a:r>
              <a:rPr lang="ru-RU" sz="4000" b="1" dirty="0" smtClean="0">
                <a:solidFill>
                  <a:srgbClr val="FFFF00"/>
                </a:solidFill>
                <a:latin typeface="Times New Roman"/>
                <a:ea typeface="Times New Roman"/>
              </a:rPr>
              <a:t>глобальные сети</a:t>
            </a:r>
            <a:endParaRPr lang="ru-RU" sz="4000" b="1" dirty="0">
              <a:solidFill>
                <a:srgbClr val="FFFF00"/>
              </a:solidFill>
              <a:latin typeface="Times New Roman"/>
              <a:ea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Шестиугольник 2">
            <a:hlinkClick r:id="rId2" action="ppaction://hlinksldjump"/>
          </p:cNvPr>
          <p:cNvSpPr/>
          <p:nvPr/>
        </p:nvSpPr>
        <p:spPr>
          <a:xfrm>
            <a:off x="7858148" y="5929330"/>
            <a:ext cx="571504" cy="50006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6" descr="ÐÐ°ÑÑÐ¸Ð½ÐºÐ¸ Ð¿Ð¾ Ð·Ð°Ð¿ÑÐ¾ÑÑ ÐºÐ¾Ð¼Ð¿ÑÑÑÐµÑ Ð°Ð½Ð¸Ð¼Ð°ÑÐ¸Ñ ÐÐÐÐÐ£Ð©ÐÐ¯Ð¡Ð¯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3143248"/>
            <a:ext cx="3190875" cy="29337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14348" y="428604"/>
            <a:ext cx="7632848" cy="319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ctr">
              <a:lnSpc>
                <a:spcPct val="115000"/>
              </a:lnSpc>
              <a:spcAft>
                <a:spcPts val="0"/>
              </a:spcAft>
            </a:pPr>
            <a:r>
              <a:rPr lang="ru-RU" sz="3600" b="1" dirty="0" smtClean="0">
                <a:solidFill>
                  <a:schemeClr val="bg1"/>
                </a:solidFill>
                <a:ea typeface="Calibri"/>
                <a:cs typeface="Times New Roman"/>
              </a:rPr>
              <a:t>Это </a:t>
            </a:r>
            <a:r>
              <a:rPr lang="ru-RU" sz="3600" b="1" dirty="0">
                <a:solidFill>
                  <a:schemeClr val="bg1"/>
                </a:solidFill>
                <a:ea typeface="Calibri"/>
                <a:cs typeface="Times New Roman"/>
              </a:rPr>
              <a:t>всемирная система объединённых компьютерных сетей для хранения и передачи </a:t>
            </a:r>
            <a:r>
              <a:rPr lang="ru-RU" sz="3600" b="1" dirty="0" smtClean="0">
                <a:solidFill>
                  <a:schemeClr val="bg1"/>
                </a:solidFill>
                <a:ea typeface="Calibri"/>
                <a:cs typeface="Times New Roman"/>
              </a:rPr>
              <a:t>информации.</a:t>
            </a:r>
            <a:endParaRPr lang="ru-RU" sz="3200" b="1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 algn="ctr"/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75705" y="4265717"/>
            <a:ext cx="72933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FF00"/>
                </a:solidFill>
                <a:latin typeface="Times New Roman"/>
                <a:ea typeface="Times New Roman"/>
              </a:rPr>
              <a:t>Интернет</a:t>
            </a:r>
            <a:endParaRPr lang="ru-RU" sz="4000" b="1" dirty="0">
              <a:solidFill>
                <a:srgbClr val="FFFF00"/>
              </a:solidFill>
              <a:latin typeface="Times New Roman"/>
              <a:ea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Шестиугольник 5">
            <a:hlinkClick r:id="rId2" action="ppaction://hlinksldjump"/>
          </p:cNvPr>
          <p:cNvSpPr/>
          <p:nvPr/>
        </p:nvSpPr>
        <p:spPr>
          <a:xfrm>
            <a:off x="7858148" y="5929330"/>
            <a:ext cx="571504" cy="50006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170" name="Picture 2" descr="ÐÐ½Ð¸Ð¼Ð°ÑÐ¸Ñ ÐÐ¾Ð¼Ð¿ÑÑÑÐµÑÑ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571744"/>
            <a:ext cx="3786214" cy="3553542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857224" y="500042"/>
            <a:ext cx="748883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chemeClr val="bg1"/>
                </a:solidFill>
              </a:rPr>
              <a:t>Универсальное программно управляемое устройство для обработки информации.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786314" y="3714752"/>
            <a:ext cx="326153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>
                <a:solidFill>
                  <a:srgbClr val="FF0000"/>
                </a:solidFill>
                <a:ea typeface="Calibri"/>
              </a:rPr>
              <a:t>Компьютер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5918" y="1285860"/>
            <a:ext cx="6017994" cy="1569660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isometricOffAxis1Right"/>
            <a:lightRig rig="threePt" dir="t"/>
          </a:scene3d>
          <a:sp3d>
            <a:bevelT w="139700" h="139700" prst="divot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В О П Р О С</a:t>
            </a:r>
            <a:endParaRPr lang="ru-RU" sz="9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57422" y="2714620"/>
            <a:ext cx="4578177" cy="1323439"/>
          </a:xfrm>
          <a:prstGeom prst="rect">
            <a:avLst/>
          </a:prstGeom>
          <a:noFill/>
          <a:scene3d>
            <a:camera prst="isometricOffAxis1Right"/>
            <a:lightRig rig="glow" dir="tl">
              <a:rot lat="0" lon="0" rev="5400000"/>
            </a:lightRig>
          </a:scene3d>
          <a:sp3d>
            <a:bevelT w="139700" h="139700" prst="divot"/>
          </a:sp3d>
        </p:spPr>
        <p:txBody>
          <a:bodyPr wrap="none" lIns="91440" tIns="45720" rIns="91440" bIns="45720">
            <a:spAutoFit/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АУКЦИОН</a:t>
            </a:r>
            <a:endParaRPr lang="ru-RU" sz="8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6248" y="4000504"/>
            <a:ext cx="774571" cy="1569660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9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?</a:t>
            </a:r>
            <a:endParaRPr lang="ru-RU" sz="96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7" name="АУКЦИОН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643966" y="635795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488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Шестиугольник 1">
            <a:hlinkClick r:id="rId2" action="ppaction://hlinksldjump"/>
          </p:cNvPr>
          <p:cNvSpPr/>
          <p:nvPr/>
        </p:nvSpPr>
        <p:spPr>
          <a:xfrm>
            <a:off x="7858148" y="5929330"/>
            <a:ext cx="571504" cy="50006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ÐÐ½Ð¸Ð¼Ð°ÑÐ¸Ñ ÐÐ¾Ð¼Ð¿ÑÑÑÐµÑÑ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571744"/>
            <a:ext cx="3786214" cy="3553542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85720" y="500042"/>
            <a:ext cx="85689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bg1"/>
                </a:solidFill>
              </a:rPr>
              <a:t>Устройство для быстрого перемещения по экрану и выбора нужной </a:t>
            </a:r>
            <a:r>
              <a:rPr lang="ru-RU" sz="4000" b="1" dirty="0" smtClean="0">
                <a:solidFill>
                  <a:schemeClr val="bg1"/>
                </a:solidFill>
              </a:rPr>
              <a:t>информации.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286380" y="4143380"/>
            <a:ext cx="193514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ea typeface="Calibri"/>
              </a:rPr>
              <a:t>Мышь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Шестиугольник 1">
            <a:hlinkClick r:id="rId2" action="ppaction://hlinksldjump"/>
          </p:cNvPr>
          <p:cNvSpPr/>
          <p:nvPr/>
        </p:nvSpPr>
        <p:spPr>
          <a:xfrm>
            <a:off x="7839100" y="5929330"/>
            <a:ext cx="609600" cy="50006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2" descr="ÐÐ½Ð¸Ð¼Ð°ÑÐ¸Ñ ÐÐ¾Ð¼Ð¿ÑÑÑÐµÑÑ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571744"/>
            <a:ext cx="3786214" cy="3553542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85720" y="642918"/>
            <a:ext cx="85689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bg1"/>
                </a:solidFill>
              </a:rPr>
              <a:t>Устройство для ввода информации путем нажатия </a:t>
            </a:r>
            <a:r>
              <a:rPr lang="ru-RU" sz="4000" b="1" dirty="0" smtClean="0">
                <a:solidFill>
                  <a:schemeClr val="bg1"/>
                </a:solidFill>
              </a:rPr>
              <a:t>клавиш.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00628" y="3357562"/>
            <a:ext cx="327634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ea typeface="Calibri"/>
              </a:rPr>
              <a:t>Клавиатура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Шестиугольник 1">
            <a:hlinkClick r:id="rId2" action="ppaction://hlinksldjump"/>
          </p:cNvPr>
          <p:cNvSpPr/>
          <p:nvPr/>
        </p:nvSpPr>
        <p:spPr>
          <a:xfrm>
            <a:off x="7839100" y="5929330"/>
            <a:ext cx="609600" cy="50006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2" descr="ÐÐ½Ð¸Ð¼Ð°ÑÐ¸Ñ ÐÐ¾Ð¼Ð¿ÑÑÑÐµÑÑ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571744"/>
            <a:ext cx="3786214" cy="355354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85720" y="857232"/>
            <a:ext cx="85689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bg1"/>
                </a:solidFill>
              </a:rPr>
              <a:t>Используется для длительного хранения </a:t>
            </a:r>
            <a:r>
              <a:rPr lang="ru-RU" sz="4000" b="1" dirty="0" smtClean="0">
                <a:solidFill>
                  <a:schemeClr val="bg1"/>
                </a:solidFill>
              </a:rPr>
              <a:t>информации.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14810" y="3286124"/>
            <a:ext cx="389202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ea typeface="Calibri"/>
              </a:rPr>
              <a:t>Жесткий диск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Шестиугольник 1">
            <a:hlinkClick r:id="rId2" action="ppaction://hlinksldjump"/>
          </p:cNvPr>
          <p:cNvSpPr/>
          <p:nvPr/>
        </p:nvSpPr>
        <p:spPr>
          <a:xfrm>
            <a:off x="7839100" y="5929330"/>
            <a:ext cx="609600" cy="50006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2" descr="ÐÐ½Ð¸Ð¼Ð°ÑÐ¸Ñ ÐÐ¾Ð¼Ð¿ÑÑÑÐµÑÑ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571744"/>
            <a:ext cx="3786214" cy="355354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85720" y="571480"/>
            <a:ext cx="85689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bg1"/>
                </a:solidFill>
              </a:rPr>
              <a:t>Устройство, предназначенное для вычислений, обработки информации и управления работой </a:t>
            </a:r>
            <a:r>
              <a:rPr lang="ru-RU" sz="4000" b="1" dirty="0" smtClean="0">
                <a:solidFill>
                  <a:schemeClr val="bg1"/>
                </a:solidFill>
              </a:rPr>
              <a:t>компьютера. 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57752" y="3643314"/>
            <a:ext cx="305654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ea typeface="Calibri"/>
              </a:rPr>
              <a:t>Процессор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Шестиугольник 1">
            <a:hlinkClick r:id="rId2" action="ppaction://hlinksldjump"/>
          </p:cNvPr>
          <p:cNvSpPr/>
          <p:nvPr/>
        </p:nvSpPr>
        <p:spPr>
          <a:xfrm>
            <a:off x="7839100" y="5929330"/>
            <a:ext cx="609600" cy="50006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2" descr="ÐÐ½Ð¸Ð¼Ð°ÑÐ¸Ñ ÐÐ¾Ð¼Ð¿ÑÑÑÐµÑÑ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571744"/>
            <a:ext cx="3786214" cy="355354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85720" y="571480"/>
            <a:ext cx="85689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bg1"/>
                </a:solidFill>
              </a:rPr>
              <a:t>Информация в ней находится только во время работы </a:t>
            </a:r>
            <a:r>
              <a:rPr lang="ru-RU" sz="4000" b="1" dirty="0" smtClean="0">
                <a:solidFill>
                  <a:schemeClr val="bg1"/>
                </a:solidFill>
              </a:rPr>
              <a:t>компьютера.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71802" y="2571744"/>
            <a:ext cx="576901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ea typeface="Calibri"/>
              </a:rPr>
              <a:t>Оперативная память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Шестиугольник 2">
            <a:hlinkClick r:id="rId2" action="ppaction://hlinksldjump"/>
          </p:cNvPr>
          <p:cNvSpPr/>
          <p:nvPr/>
        </p:nvSpPr>
        <p:spPr>
          <a:xfrm>
            <a:off x="7858148" y="5929330"/>
            <a:ext cx="571504" cy="50006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2" descr="Хостинг изображений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720" y="285728"/>
            <a:ext cx="8594037" cy="3437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6866" name="Picture 2" descr="https://image.jimcdn.com/app/cms/image/transf/none/path/s43e4a9d08b9a6b1c/image/i86d75a51721dd51d/version/1411475709/image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4357694"/>
            <a:ext cx="1905000" cy="1781176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857620" y="4500570"/>
            <a:ext cx="365760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>
                <a:solidFill>
                  <a:srgbClr val="FFFF00"/>
                </a:solidFill>
              </a:rPr>
              <a:t>Клавиатура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Шестиугольник 3">
            <a:hlinkClick r:id="rId2" action="ppaction://hlinksldjump"/>
          </p:cNvPr>
          <p:cNvSpPr/>
          <p:nvPr/>
        </p:nvSpPr>
        <p:spPr>
          <a:xfrm>
            <a:off x="7858148" y="5929330"/>
            <a:ext cx="571504" cy="50006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Хостинг изображений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282" y="285728"/>
            <a:ext cx="8628143" cy="3451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image.jimcdn.com/app/cms/image/transf/none/path/s43e4a9d08b9a6b1c/image/i86d75a51721dd51d/version/1411475709/image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4357694"/>
            <a:ext cx="1905000" cy="1781176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500562" y="4429132"/>
            <a:ext cx="229037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solidFill>
                  <a:srgbClr val="FFFF00"/>
                </a:solidFill>
              </a:rPr>
              <a:t>Курсор</a:t>
            </a:r>
            <a:endParaRPr lang="ru-RU" sz="5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000364" y="0"/>
            <a:ext cx="32640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kern="1800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 О Т</a:t>
            </a:r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000364" y="1214422"/>
            <a:ext cx="30219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 МЕШКЕ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2" name="КОТ В МЕШКЕ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572528" y="6286520"/>
            <a:ext cx="304800" cy="304800"/>
          </a:xfrm>
          <a:prstGeom prst="rect">
            <a:avLst/>
          </a:prstGeom>
        </p:spPr>
      </p:pic>
      <p:pic>
        <p:nvPicPr>
          <p:cNvPr id="54282" name="Picture 10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08" y="2214554"/>
            <a:ext cx="4572000" cy="42005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488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Шестиугольник 4">
            <a:hlinkClick r:id="rId2" action="ppaction://hlinksldjump"/>
          </p:cNvPr>
          <p:cNvSpPr/>
          <p:nvPr/>
        </p:nvSpPr>
        <p:spPr>
          <a:xfrm>
            <a:off x="7858148" y="5929330"/>
            <a:ext cx="571504" cy="50006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6" descr="Хостинг изображений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575" y="38100"/>
            <a:ext cx="8837290" cy="3534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4429124" y="4214818"/>
            <a:ext cx="241284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solidFill>
                  <a:srgbClr val="FFFF00"/>
                </a:solidFill>
              </a:rPr>
              <a:t>Память</a:t>
            </a:r>
            <a:endParaRPr lang="ru-RU" sz="5400" b="1" dirty="0">
              <a:solidFill>
                <a:srgbClr val="FFFF00"/>
              </a:solidFill>
            </a:endParaRPr>
          </a:p>
        </p:txBody>
      </p:sp>
      <p:pic>
        <p:nvPicPr>
          <p:cNvPr id="7" name="Picture 2" descr="https://image.jimcdn.com/app/cms/image/transf/none/path/s43e4a9d08b9a6b1c/image/i86d75a51721dd51d/version/1411475709/image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4357694"/>
            <a:ext cx="1905000" cy="1781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Шестиугольник 2">
            <a:hlinkClick r:id="rId2" action="ppaction://hlinksldjump"/>
          </p:cNvPr>
          <p:cNvSpPr/>
          <p:nvPr/>
        </p:nvSpPr>
        <p:spPr>
          <a:xfrm>
            <a:off x="7858148" y="5929330"/>
            <a:ext cx="571504" cy="50006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4" descr="Хостинг изображений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14290"/>
            <a:ext cx="9144000" cy="3534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572000" y="4357694"/>
            <a:ext cx="287771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solidFill>
                  <a:srgbClr val="FFFF00"/>
                </a:solidFill>
              </a:rPr>
              <a:t>Клавиша</a:t>
            </a:r>
            <a:endParaRPr lang="ru-RU" sz="5400" b="1" dirty="0">
              <a:solidFill>
                <a:srgbClr val="FFFF00"/>
              </a:solidFill>
            </a:endParaRPr>
          </a:p>
        </p:txBody>
      </p:sp>
      <p:pic>
        <p:nvPicPr>
          <p:cNvPr id="6" name="Picture 2" descr="https://image.jimcdn.com/app/cms/image/transf/none/path/s43e4a9d08b9a6b1c/image/i86d75a51721dd51d/version/1411475709/image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4357694"/>
            <a:ext cx="1905000" cy="1781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Шестиугольник 2">
            <a:hlinkClick r:id="rId2" action="ppaction://hlinksldjump"/>
          </p:cNvPr>
          <p:cNvSpPr/>
          <p:nvPr/>
        </p:nvSpPr>
        <p:spPr>
          <a:xfrm>
            <a:off x="7858148" y="5929330"/>
            <a:ext cx="571504" cy="50006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2" descr="Хостинг изображений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718" y="16587"/>
            <a:ext cx="9001000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image.jimcdn.com/app/cms/image/transf/none/path/s43e4a9d08b9a6b1c/image/i86d75a51721dd51d/version/1411475709/image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4357694"/>
            <a:ext cx="1905000" cy="178117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357686" y="4357694"/>
            <a:ext cx="268874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solidFill>
                  <a:srgbClr val="FFFF00"/>
                </a:solidFill>
              </a:rPr>
              <a:t>Графика</a:t>
            </a:r>
            <a:endParaRPr lang="ru-RU" sz="5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795</TotalTime>
  <Words>400</Words>
  <PresentationFormat>Экран (4:3)</PresentationFormat>
  <Paragraphs>129</Paragraphs>
  <Slides>39</Slides>
  <Notes>1</Notes>
  <HiddenSlides>0</HiddenSlides>
  <MMClips>6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Acer</dc:creator>
  <cp:lastModifiedBy>Acer</cp:lastModifiedBy>
  <cp:revision>85</cp:revision>
  <dcterms:created xsi:type="dcterms:W3CDTF">2015-10-27T15:56:31Z</dcterms:created>
  <dcterms:modified xsi:type="dcterms:W3CDTF">2018-10-21T19:08:33Z</dcterms:modified>
</cp:coreProperties>
</file>