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69" r:id="rId15"/>
    <p:sldId id="271" r:id="rId16"/>
    <p:sldId id="270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0" r:id="rId43"/>
    <p:sldId id="298" r:id="rId44"/>
    <p:sldId id="301" r:id="rId45"/>
    <p:sldId id="302" r:id="rId46"/>
    <p:sldId id="303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9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96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8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3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86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8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82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06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6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9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B620-F021-4BAB-9343-BB3CF89AFCD9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2EB7-95EB-420D-BDF4-DFAB187CE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5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youtube.com/watch?v=1q713l7dgd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5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4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47.xml"/><Relationship Id="rId5" Type="http://schemas.openxmlformats.org/officeDocument/2006/relationships/slide" Target="slide42.xml"/><Relationship Id="rId10" Type="http://schemas.openxmlformats.org/officeDocument/2006/relationships/slide" Target="slide25.xml"/><Relationship Id="rId4" Type="http://schemas.openxmlformats.org/officeDocument/2006/relationships/slide" Target="slide16.xml"/><Relationship Id="rId9" Type="http://schemas.openxmlformats.org/officeDocument/2006/relationships/slide" Target="slide34.xml"/><Relationship Id="rId1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Oy-pMaPK4-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slide" Target="slide6.xml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38" y="0"/>
            <a:ext cx="91283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Урок-игра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«Весёлая информатика»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73325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569287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Рисунок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169" y="4368733"/>
            <a:ext cx="1861703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0079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18182" y="4369410"/>
            <a:ext cx="1960519" cy="1803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945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754389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0079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18993" y="4375084"/>
            <a:ext cx="1959640" cy="1796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554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995160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Рисунок 1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0079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8641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502395"/>
              </p:ext>
            </p:extLst>
          </p:nvPr>
        </p:nvGraphicFramePr>
        <p:xfrm>
          <a:off x="1547664" y="764704"/>
          <a:ext cx="5709660" cy="53539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7846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7846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7846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306" y="5157192"/>
            <a:ext cx="1712727" cy="13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95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«Техника безопасности»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488" y="980728"/>
            <a:ext cx="753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Прилежный ученик, выполняя задание по карточке, прикрепил её скотчем к экрану монитора. Какие правила техники безопасности он нарушил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1964" y="1904058"/>
            <a:ext cx="753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Занимая рабочие места за компьютерами, два торопливых ученика «пробивали» себе дорогу, усердно работая локтями. Какие правила техники безопасности они нарушили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0488" y="2820817"/>
            <a:ext cx="7533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Внимательная учительница на уроке информатики обнаружила, что рассеянный ученик жует жевательную резинку, и предложила ему с ней расстаться. Рассеянный ученик вынул изо рта жевательную резинку и прилепил её к розетке. Какие правила техники безопасности он нарушил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1963" y="4298145"/>
            <a:ext cx="753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Проказнице-ученице подарили лазерную указку. Не желая с ней расставаться, она прихватила ее с собой на урок информатики. Нарушила ли она правила техники безопасности</a:t>
            </a:r>
            <a:r>
              <a:rPr lang="en-US" dirty="0" smtClean="0"/>
              <a:t>? </a:t>
            </a:r>
            <a:r>
              <a:rPr lang="ru-RU" dirty="0" smtClean="0"/>
              <a:t>Если да, то какие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06140" y="5238920"/>
            <a:ext cx="75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Перед уроком информатики у учеников 5 класса была физкультура. Спортивную форму и лыжи они принесли с собой на урок информатики. Нарушили ли они правила техники безопасности</a:t>
            </a:r>
            <a:r>
              <a:rPr lang="en-US" dirty="0" smtClean="0"/>
              <a:t>? </a:t>
            </a:r>
            <a:r>
              <a:rPr lang="ru-RU" dirty="0" smtClean="0"/>
              <a:t>Если да, то какие</a:t>
            </a:r>
            <a:r>
              <a:rPr lang="en-US" dirty="0" smtClean="0"/>
              <a:t>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498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«Техника безопасности»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488" y="980728"/>
            <a:ext cx="75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Хвастливый ученик, решив показать свои глубокие знания       однокласснице, стал отсоединять монитор и клавиатуру от неисправного компьютера, включенного в сеть. Нарушили ли они правила техники безопасности</a:t>
            </a:r>
            <a:r>
              <a:rPr lang="en-US" dirty="0" smtClean="0"/>
              <a:t>? </a:t>
            </a:r>
            <a:r>
              <a:rPr lang="ru-RU" dirty="0" smtClean="0"/>
              <a:t>Если да, то какие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0487" y="2132856"/>
            <a:ext cx="75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Очень старательная ученица, выполняя задание на компьютере, придвинулась вплотную к экрану монитора и стала водить пальчиком по тексту на экране. Нарушила ли она правила техники безопасности</a:t>
            </a:r>
            <a:r>
              <a:rPr lang="en-US" dirty="0" smtClean="0"/>
              <a:t>?</a:t>
            </a:r>
            <a:r>
              <a:rPr lang="ru-RU" dirty="0" smtClean="0"/>
              <a:t> Если да, то какие</a:t>
            </a:r>
            <a:r>
              <a:rPr lang="en-US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790" y="3242885"/>
            <a:ext cx="75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Шаловливые ученики весело резвились на переменке возле школы, обливая друг друга водой из водяных пистолетов. Прозвенел звонок, ученики пришли в кабинет информатики. Нарушили ли они правила техники безопасности</a:t>
            </a:r>
            <a:r>
              <a:rPr lang="en-US" dirty="0" smtClean="0"/>
              <a:t>?</a:t>
            </a:r>
            <a:r>
              <a:rPr lang="ru-RU" dirty="0" smtClean="0"/>
              <a:t> Если да, то какие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18789" y="4365104"/>
            <a:ext cx="753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Торопливый ученик, вбежав в кабинет информатики, включил компьютер себе и соседу и, еще не зная, чем надо будет заниматься на уроке, стал подряд нажимать все клавиши. Нарушил ли он правила техники безопасности</a:t>
            </a:r>
            <a:r>
              <a:rPr lang="en-US" dirty="0" smtClean="0"/>
              <a:t>?</a:t>
            </a:r>
            <a:r>
              <a:rPr lang="ru-RU" dirty="0" smtClean="0"/>
              <a:t> Если да, то какие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301208"/>
            <a:ext cx="2133604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0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21" y="2405063"/>
            <a:ext cx="8157790" cy="195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39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45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КОМПЬЮТЕР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235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ОБРАБОТКА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01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ПЕРЕДАЧА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1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Класс разбивается на 2 команды.</a:t>
            </a:r>
          </a:p>
          <a:p>
            <a:r>
              <a:rPr lang="ru-RU" dirty="0" smtClean="0"/>
              <a:t>В каждой команде выбирается капитан.</a:t>
            </a:r>
          </a:p>
          <a:p>
            <a:r>
              <a:rPr lang="ru-RU" dirty="0" smtClean="0"/>
              <a:t>Капитан на игровом табло выбирает номер конкурса.</a:t>
            </a:r>
          </a:p>
          <a:p>
            <a:r>
              <a:rPr lang="ru-RU" dirty="0" smtClean="0"/>
              <a:t>Право отвечать первыми на вопросы получает команда, выбиравшая вопрос. </a:t>
            </a:r>
          </a:p>
          <a:p>
            <a:r>
              <a:rPr lang="ru-RU" dirty="0" smtClean="0"/>
              <a:t>За каждый правильный ответ команда получает 1 балл.</a:t>
            </a:r>
          </a:p>
          <a:p>
            <a:r>
              <a:rPr lang="ru-RU" dirty="0"/>
              <a:t>В случае неправильного ответа – ход переходит к </a:t>
            </a:r>
            <a:r>
              <a:rPr lang="ru-RU" dirty="0" smtClean="0"/>
              <a:t>команде-сопернику.</a:t>
            </a:r>
            <a:endParaRPr lang="ru-RU" dirty="0"/>
          </a:p>
          <a:p>
            <a:r>
              <a:rPr lang="ru-RU" dirty="0" smtClean="0"/>
              <a:t>По окончании игры подводятся итоги, выявляется команда-победитель и самый активный участник.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«Правила игры»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468313" y="1484313"/>
            <a:ext cx="8162925" cy="2930525"/>
            <a:chOff x="1867911" y="1937244"/>
            <a:chExt cx="5675911" cy="1134566"/>
          </a:xfrm>
        </p:grpSpPr>
        <p:pic>
          <p:nvPicPr>
            <p:cNvPr id="3" name="Picture 2" descr="D:\Документы\Папа\ребусы\k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15" t="41455" r="3699" b="8356"/>
            <a:stretch>
              <a:fillRect/>
            </a:stretch>
          </p:blipFill>
          <p:spPr bwMode="auto">
            <a:xfrm>
              <a:off x="1867911" y="1937244"/>
              <a:ext cx="5675911" cy="113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D:\Документы\Папа\ребусы\k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75" t="43680" r="38750" b="34200"/>
            <a:stretch>
              <a:fillRect/>
            </a:stretch>
          </p:blipFill>
          <p:spPr bwMode="auto">
            <a:xfrm>
              <a:off x="4929190" y="2000240"/>
              <a:ext cx="214314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ПРОЦЕССОР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6200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3" y="5157788"/>
            <a:ext cx="63373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КУРСОР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«Ребусы»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917" y="5515689"/>
            <a:ext cx="1728192" cy="10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«Анаграммы»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620713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ретьюпомк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1341438"/>
            <a:ext cx="36718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иротмон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2133600"/>
            <a:ext cx="3671888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датекси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2924175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нирперт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3644900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красен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4437063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уншаикни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0" y="5229225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пямьта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32363" y="620713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компьютер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32363" y="1341438"/>
            <a:ext cx="3671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монитор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2363" y="2133600"/>
            <a:ext cx="3671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дискета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363" y="2924175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принтер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32363" y="3644900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FF0000"/>
                </a:solidFill>
                <a:latin typeface="Verdana" pitchFamily="34" charset="0"/>
              </a:rPr>
              <a:t>сканер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32363" y="4437063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FF0000"/>
                </a:solidFill>
                <a:latin typeface="Verdana" pitchFamily="34" charset="0"/>
              </a:rPr>
              <a:t>наушники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2363" y="5229225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память</a:t>
            </a:r>
          </a:p>
        </p:txBody>
      </p:sp>
    </p:spTree>
    <p:extLst>
      <p:ext uri="{BB962C8B-B14F-4D97-AF65-F5344CB8AC3E}">
        <p14:creationId xmlns:p14="http://schemas.microsoft.com/office/powerpoint/2010/main" xmlns="" val="3065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«Анаграммы»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341438"/>
            <a:ext cx="36718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фигарка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2133600"/>
            <a:ext cx="3671888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урвиск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2967718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кастор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3760464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триомон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363" y="1341438"/>
            <a:ext cx="3671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FF0000"/>
                </a:solidFill>
                <a:latin typeface="Verdana" pitchFamily="34" charset="0"/>
              </a:rPr>
              <a:t>графика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363" y="2133600"/>
            <a:ext cx="3671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FF0000"/>
                </a:solidFill>
                <a:latin typeface="Verdana" pitchFamily="34" charset="0"/>
              </a:rPr>
              <a:t>курсив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9638" y="2936875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строка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5534" y="3760465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Verdana" pitchFamily="34" charset="0"/>
              </a:rPr>
              <a:t>монитор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901" y="4581128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свитерчен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38922" y="4581127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rgbClr val="FF0000"/>
                </a:solidFill>
                <a:latin typeface="Verdana" pitchFamily="34" charset="0"/>
              </a:rPr>
              <a:t>винчестер</a:t>
            </a:r>
            <a:endParaRPr lang="ru-RU" sz="40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901" y="5517232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терполт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78514" y="5517232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FF0000"/>
                </a:solidFill>
                <a:latin typeface="Verdana" pitchFamily="34" charset="0"/>
              </a:rPr>
              <a:t>плоттер</a:t>
            </a:r>
          </a:p>
        </p:txBody>
      </p:sp>
      <p:pic>
        <p:nvPicPr>
          <p:cNvPr id="15" name="Рисунок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406932"/>
            <a:ext cx="1224136" cy="12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3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«Физкультминутка»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6" r="4086" b="9481"/>
          <a:stretch/>
        </p:blipFill>
        <p:spPr>
          <a:xfrm>
            <a:off x="6660232" y="4293096"/>
            <a:ext cx="1883229" cy="1896836"/>
          </a:xfrm>
          <a:prstGeom prst="rect">
            <a:avLst/>
          </a:prstGeom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3265"/>
          <a:stretch/>
        </p:blipFill>
        <p:spPr>
          <a:xfrm>
            <a:off x="2342838" y="1484784"/>
            <a:ext cx="4458323" cy="3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60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«Компьютерные термины»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2572" y="818867"/>
            <a:ext cx="84978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Lucida Sans Unicode" pitchFamily="34" charset="0"/>
              </a:rPr>
              <a:t>Дорогие ребята!</a:t>
            </a:r>
            <a:endParaRPr lang="ru-RU" sz="2000" dirty="0">
              <a:latin typeface="Lucida Sans Unicode" pitchFamily="34" charset="0"/>
            </a:endParaRPr>
          </a:p>
          <a:p>
            <a:pPr eaLnBrk="1" hangingPunct="1"/>
            <a:r>
              <a:rPr lang="ru-RU" sz="2000" dirty="0">
                <a:latin typeface="Lucida Sans Unicode" pitchFamily="34" charset="0"/>
              </a:rPr>
              <a:t>Вам предстоит найти известные термины по информатике. Для этого надо очень внимательно прочитать в приведенных текстах идущие подряд буквы нескольких слов, которые образуют термины, связанные с компьютером. </a:t>
            </a:r>
          </a:p>
          <a:p>
            <a:pPr eaLnBrk="1" hangingPunct="1"/>
            <a:endParaRPr lang="ru-RU" sz="4000" dirty="0">
              <a:latin typeface="Lucida Sans Unicode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945" y="2557804"/>
            <a:ext cx="874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 u="sng" dirty="0" smtClean="0">
                <a:latin typeface="Lucida Sans Unicode" pitchFamily="34" charset="0"/>
              </a:rPr>
              <a:t>Подсказка</a:t>
            </a:r>
            <a:r>
              <a:rPr lang="ru-RU" sz="2000" i="1" u="sng" dirty="0">
                <a:latin typeface="Lucida Sans Unicode" pitchFamily="34" charset="0"/>
              </a:rPr>
              <a:t>:</a:t>
            </a:r>
            <a:r>
              <a:rPr lang="ru-RU" sz="2000" dirty="0">
                <a:latin typeface="Lucida Sans Unicode" pitchFamily="34" charset="0"/>
              </a:rPr>
              <a:t> например, красным цветом выделено один  из терминов в следующем предложении – </a:t>
            </a:r>
          </a:p>
          <a:p>
            <a:pPr eaLnBrk="1" hangingPunct="1"/>
            <a:r>
              <a:rPr lang="ru-RU" sz="2000" b="1" dirty="0">
                <a:solidFill>
                  <a:schemeClr val="accent1"/>
                </a:solidFill>
                <a:latin typeface="Lucida Sans Unicode" pitchFamily="34" charset="0"/>
              </a:rPr>
              <a:t>В ателье да</a:t>
            </a:r>
            <a:r>
              <a:rPr lang="ru-RU" sz="2000" b="1" dirty="0">
                <a:solidFill>
                  <a:srgbClr val="FF0000"/>
                </a:solidFill>
                <a:latin typeface="Lucida Sans Unicode" pitchFamily="34" charset="0"/>
              </a:rPr>
              <a:t>мы</a:t>
            </a:r>
            <a:r>
              <a:rPr lang="ru-RU" sz="2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Lucida Sans Unicode" pitchFamily="34" charset="0"/>
              </a:rPr>
              <a:t>шь</a:t>
            </a:r>
            <a:r>
              <a:rPr lang="ru-RU" sz="2000" b="1" dirty="0">
                <a:solidFill>
                  <a:schemeClr val="accent1"/>
                </a:solidFill>
                <a:latin typeface="Lucida Sans Unicode" pitchFamily="34" charset="0"/>
              </a:rPr>
              <a:t>ют себе красивые платья.</a:t>
            </a:r>
            <a:r>
              <a:rPr lang="ru-RU" sz="2000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058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125538"/>
            <a:ext cx="83534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Река Днепр интересна тем, что на ней имеется несколько электростанций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.</a:t>
            </a:r>
            <a:endParaRPr lang="ru-RU" sz="5000" dirty="0">
              <a:latin typeface="Lucida Sans Unicode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26498" y="1129847"/>
            <a:ext cx="83534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Река Дне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пр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интер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есна тем, что на ней имеется несколько электростанций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.</a:t>
            </a:r>
            <a:endParaRPr lang="ru-RU" sz="50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5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8459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Этот процесс орнитологи называют миграцией.  </a:t>
            </a: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8459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Этот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процесс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ор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нитологи называют миграцией.  </a:t>
            </a: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3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125538"/>
            <a:ext cx="8569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Потом они торжествовали и радовались, как дети. </a:t>
            </a: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3850" y="1125538"/>
            <a:ext cx="8748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Пото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м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они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тор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жествовали и радовались, как дети. </a:t>
            </a: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5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981075"/>
            <a:ext cx="79200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Несмотря на это, его феска не раз падала с головы.</a:t>
            </a:r>
          </a:p>
          <a:p>
            <a:pPr eaLnBrk="1" hangingPunct="1"/>
            <a:r>
              <a:rPr lang="ru-RU" sz="5400" dirty="0">
                <a:latin typeface="Lucida Sans Unicode" pitchFamily="34" charset="0"/>
              </a:rPr>
              <a:t>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4213" y="981075"/>
            <a:ext cx="79200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Несмотря на это, его фе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ска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не р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аз падала с головы.</a:t>
            </a:r>
          </a:p>
          <a:p>
            <a:pPr eaLnBrk="1" hangingPunct="1"/>
            <a:r>
              <a:rPr lang="ru-RU" sz="5400" dirty="0">
                <a:latin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677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hlinkClick r:id="rId2" action="ppaction://hlinksldjump" highlightClick="1"/>
          </p:cNvPr>
          <p:cNvSpPr/>
          <p:nvPr/>
        </p:nvSpPr>
        <p:spPr>
          <a:xfrm>
            <a:off x="1187624" y="313231"/>
            <a:ext cx="1666718" cy="1675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854342" y="307194"/>
            <a:ext cx="1669544" cy="1675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2</a:t>
            </a:r>
            <a:endParaRPr lang="ru-RU" sz="7200" dirty="0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547651" y="307194"/>
            <a:ext cx="1722799" cy="1675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</a:t>
            </a:r>
            <a:endParaRPr lang="ru-RU" sz="7200" dirty="0"/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6301747" y="2008165"/>
            <a:ext cx="1680432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8</a:t>
            </a:r>
            <a:endParaRPr lang="ru-RU" sz="7200" dirty="0"/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1201004" y="3658057"/>
            <a:ext cx="1680613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9</a:t>
            </a:r>
            <a:endParaRPr lang="ru-RU" sz="7200" dirty="0"/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6270450" y="313231"/>
            <a:ext cx="1711729" cy="1675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4</a:t>
            </a:r>
            <a:endParaRPr lang="ru-RU" sz="7200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1187624" y="1982804"/>
            <a:ext cx="1666718" cy="16752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</a:t>
            </a:r>
            <a:endParaRPr lang="ru-RU" sz="7200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557600" y="2008165"/>
            <a:ext cx="1712850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7</a:t>
            </a:r>
            <a:endParaRPr lang="ru-RU" sz="7200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68336" y="1988841"/>
            <a:ext cx="1679315" cy="1669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6</a:t>
            </a:r>
            <a:endParaRPr lang="ru-RU" sz="7200" dirty="0"/>
          </a:p>
        </p:txBody>
      </p:sp>
      <p:sp>
        <p:nvSpPr>
          <p:cNvPr id="21" name="Улыбающееся лицо 20">
            <a:hlinkClick r:id="rId11" action="ppaction://hlinksldjump"/>
          </p:cNvPr>
          <p:cNvSpPr/>
          <p:nvPr/>
        </p:nvSpPr>
        <p:spPr>
          <a:xfrm>
            <a:off x="7956376" y="5489456"/>
            <a:ext cx="792088" cy="80402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868336" y="3658057"/>
            <a:ext cx="1680613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10</a:t>
            </a:r>
            <a:endParaRPr lang="ru-RU" sz="7200" dirty="0"/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4589837" y="3658057"/>
            <a:ext cx="1680613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11</a:t>
            </a:r>
            <a:endParaRPr lang="ru-RU" sz="7200" dirty="0"/>
          </a:p>
        </p:txBody>
      </p:sp>
      <p:sp>
        <p:nvSpPr>
          <p:cNvPr id="23" name="Прямоугольник 22">
            <a:hlinkClick r:id="rId14" action="ppaction://hlinksldjump"/>
          </p:cNvPr>
          <p:cNvSpPr/>
          <p:nvPr/>
        </p:nvSpPr>
        <p:spPr>
          <a:xfrm>
            <a:off x="6301747" y="3658057"/>
            <a:ext cx="1680613" cy="1649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12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31770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7920037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По просьбе хозяина квартиры мы шкаф сдвинули в угол.</a:t>
            </a:r>
          </a:p>
          <a:p>
            <a:pPr eaLnBrk="1" hangingPunct="1"/>
            <a:r>
              <a:rPr lang="ru-RU" sz="54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79200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По просьбе хозяина квартиры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мы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шка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ф сдвинули в угол.</a:t>
            </a:r>
          </a:p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68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125538"/>
            <a:ext cx="79200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Папа мять должен был тесто, а  мама печь пироги.</a:t>
            </a:r>
          </a:p>
          <a:p>
            <a:pPr eaLnBrk="1" hangingPunct="1"/>
            <a:r>
              <a:rPr lang="ru-RU" sz="4400" dirty="0">
                <a:latin typeface="Lucida Sans Unicode" pitchFamily="34" charset="0"/>
              </a:rPr>
              <a:t>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4212" y="1125537"/>
            <a:ext cx="79200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Па</a:t>
            </a:r>
            <a:r>
              <a:rPr lang="ru-RU" sz="5000" dirty="0">
                <a:solidFill>
                  <a:srgbClr val="FF0000"/>
                </a:solidFill>
                <a:latin typeface="Lucida Sans Unicode" pitchFamily="34" charset="0"/>
              </a:rPr>
              <a:t>па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dirty="0">
                <a:solidFill>
                  <a:srgbClr val="FF0000"/>
                </a:solidFill>
                <a:latin typeface="Lucida Sans Unicode" pitchFamily="34" charset="0"/>
              </a:rPr>
              <a:t>мять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 должен был тесто, а  мама печь пироги.</a:t>
            </a:r>
          </a:p>
          <a:p>
            <a:pPr eaLnBrk="1" hangingPunct="1"/>
            <a:r>
              <a:rPr lang="ru-RU" sz="4400" dirty="0">
                <a:latin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890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84213" y="1125538"/>
            <a:ext cx="845978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Я его привёз в указанное место, но там никого не оказалось.</a:t>
            </a:r>
          </a:p>
          <a:p>
            <a:pPr eaLnBrk="1" hangingPunct="1"/>
            <a:endParaRPr lang="ru-RU" sz="5400" b="1" dirty="0">
              <a:solidFill>
                <a:schemeClr val="accent1"/>
              </a:solidFill>
              <a:latin typeface="Lucida Sans Unicode" pitchFamily="34" charset="0"/>
            </a:endParaRP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4212" y="1125537"/>
            <a:ext cx="845978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Я его привё</a:t>
            </a:r>
            <a:r>
              <a:rPr lang="ru-RU" sz="5000" dirty="0">
                <a:solidFill>
                  <a:srgbClr val="FF0000"/>
                </a:solidFill>
                <a:latin typeface="Lucida Sans Unicode" pitchFamily="34" charset="0"/>
              </a:rPr>
              <a:t>з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dirty="0">
                <a:solidFill>
                  <a:srgbClr val="FF0000"/>
                </a:solidFill>
                <a:latin typeface="Lucida Sans Unicode" pitchFamily="34" charset="0"/>
              </a:rPr>
              <a:t>в ук</a:t>
            </a:r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азанное место, но там никого не оказалось.</a:t>
            </a:r>
          </a:p>
          <a:p>
            <a:pPr eaLnBrk="1" hangingPunct="1"/>
            <a:endParaRPr lang="ru-RU" sz="5400" b="1" dirty="0">
              <a:solidFill>
                <a:schemeClr val="accent1"/>
              </a:solidFill>
              <a:latin typeface="Lucida Sans Unicode" pitchFamily="34" charset="0"/>
            </a:endParaRP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84213" y="1125538"/>
            <a:ext cx="79200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>
                <a:solidFill>
                  <a:schemeClr val="accent1"/>
                </a:solidFill>
                <a:latin typeface="Lucida Sans Unicode" pitchFamily="34" charset="0"/>
              </a:rPr>
              <a:t>Оказалось, что граф и Казанова – одно и то же лицо.</a:t>
            </a:r>
          </a:p>
          <a:p>
            <a:pPr eaLnBrk="1" hangingPunct="1"/>
            <a:endParaRPr lang="ru-RU" sz="5400" b="1" dirty="0">
              <a:solidFill>
                <a:schemeClr val="accent1"/>
              </a:solidFill>
              <a:latin typeface="Lucida Sans Unicode" pitchFamily="34" charset="0"/>
            </a:endParaRP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54935" y="1125538"/>
            <a:ext cx="79200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Оказалось, что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граф и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 </a:t>
            </a:r>
            <a:r>
              <a:rPr lang="ru-RU" sz="5000" b="1" dirty="0">
                <a:solidFill>
                  <a:srgbClr val="FF0000"/>
                </a:solidFill>
                <a:latin typeface="Lucida Sans Unicode" pitchFamily="34" charset="0"/>
              </a:rPr>
              <a:t>Ка</a:t>
            </a:r>
            <a:r>
              <a:rPr lang="ru-RU" sz="5000" b="1" dirty="0">
                <a:solidFill>
                  <a:schemeClr val="accent1"/>
                </a:solidFill>
                <a:latin typeface="Lucida Sans Unicode" pitchFamily="34" charset="0"/>
              </a:rPr>
              <a:t>занова – одно и то же лицо.</a:t>
            </a:r>
          </a:p>
          <a:p>
            <a:pPr eaLnBrk="1" hangingPunct="1"/>
            <a:endParaRPr lang="ru-RU" sz="5400" b="1" dirty="0">
              <a:solidFill>
                <a:schemeClr val="accent1"/>
              </a:solidFill>
              <a:latin typeface="Lucida Sans Unicode" pitchFamily="34" charset="0"/>
            </a:endParaRPr>
          </a:p>
          <a:p>
            <a:pPr eaLnBrk="1" hangingPunct="1"/>
            <a:endParaRPr lang="ru-RU" sz="4400" dirty="0">
              <a:latin typeface="Lucida Sans Unicode" pitchFamily="34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781" y="4509120"/>
            <a:ext cx="1799481" cy="17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4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    В тихой заводи пруда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Отражались три бобра,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Пять енотов, семь ежей 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И задира-воробей.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Сколько было всех зверей</a:t>
            </a:r>
            <a:r>
              <a:rPr lang="en-US" sz="3200" dirty="0">
                <a:latin typeface="+mn-lt"/>
              </a:rPr>
              <a:t>?</a:t>
            </a:r>
            <a:r>
              <a:rPr lang="ru-RU" sz="3200" dirty="0">
                <a:latin typeface="+mn-lt"/>
              </a:rPr>
              <a:t> </a:t>
            </a:r>
          </a:p>
        </p:txBody>
      </p:sp>
      <p:sp>
        <p:nvSpPr>
          <p:cNvPr id="4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alibri" pitchFamily="34" charset="0"/>
                <a:hlinkClick r:id="rId2" action="ppaction://hlinksldjump"/>
              </a:rPr>
              <a:t>Ответ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6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011863" y="3933825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    В тихой заводи пруда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Отражались три бобра,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Пять енотов, семь ежей 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И задира-воробей.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    Сколько было всех зверей</a:t>
            </a:r>
            <a:r>
              <a:rPr lang="en-US" sz="3200" dirty="0">
                <a:latin typeface="+mn-lt"/>
              </a:rPr>
              <a:t>?</a:t>
            </a:r>
            <a:r>
              <a:rPr lang="ru-RU" sz="3200" dirty="0">
                <a:latin typeface="+mn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0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Что-то стояло у дороги. Мимо проходил юноша и подумал: «Ковбой»! Мимо проходила девочка и подумала: «Принцесса». Что стояло у дороги</a:t>
            </a:r>
            <a:r>
              <a:rPr lang="en-US" sz="3200" dirty="0">
                <a:latin typeface="+mn-lt"/>
              </a:rPr>
              <a:t>?</a:t>
            </a:r>
            <a:endParaRPr lang="ru-RU" sz="3200" dirty="0">
              <a:latin typeface="+mn-lt"/>
            </a:endParaRPr>
          </a:p>
        </p:txBody>
      </p:sp>
      <p:sp>
        <p:nvSpPr>
          <p:cNvPr id="3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alibri" pitchFamily="34" charset="0"/>
                <a:hlinkClick r:id="rId2" action="ppaction://hlinksldjump"/>
              </a:rPr>
              <a:t>Ответ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1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011863" y="3933825"/>
            <a:ext cx="280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Зеркало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Что-то стояло у дороги. Мимо проходил юноша и подумал: «Ковбой»! Мимо проходила девочка и подумала: «Принцесса». Что стояло у дороги</a:t>
            </a:r>
            <a:r>
              <a:rPr lang="en-US" sz="3200" dirty="0">
                <a:latin typeface="+mn-lt"/>
              </a:rPr>
              <a:t>?</a:t>
            </a:r>
            <a:endParaRPr lang="ru-RU" sz="3200" dirty="0">
              <a:latin typeface="+mn-lt"/>
            </a:endParaRPr>
          </a:p>
        </p:txBody>
      </p:sp>
      <p:pic>
        <p:nvPicPr>
          <p:cNvPr id="4" name="Рисунок 8" descr="ea3d4101d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44900"/>
            <a:ext cx="19923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Самый популярный в мире </a:t>
            </a:r>
            <a:r>
              <a:rPr lang="ru-RU" sz="3200" dirty="0" smtClean="0">
                <a:latin typeface="Calibri" pitchFamily="34" charset="0"/>
              </a:rPr>
              <a:t>компьютерный </a:t>
            </a:r>
            <a:r>
              <a:rPr lang="ru-RU" sz="3200" dirty="0">
                <a:latin typeface="Calibri" pitchFamily="34" charset="0"/>
              </a:rPr>
              <a:t>фрукт</a:t>
            </a:r>
            <a:r>
              <a:rPr lang="en-US" sz="3200" dirty="0">
                <a:latin typeface="Calibri" pitchFamily="34" charset="0"/>
              </a:rPr>
              <a:t>?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alibri" pitchFamily="34" charset="0"/>
                <a:hlinkClick r:id="rId2" action="ppaction://hlinksldjump"/>
              </a:rPr>
              <a:t>Ответ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6" name="Рисунок 4" descr="58de5d9985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46323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832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Самый популярный в мире </a:t>
            </a:r>
            <a:r>
              <a:rPr lang="ru-RU" sz="3200" dirty="0" smtClean="0">
                <a:latin typeface="Calibri" pitchFamily="34" charset="0"/>
              </a:rPr>
              <a:t>компьютерный </a:t>
            </a:r>
            <a:r>
              <a:rPr lang="ru-RU" sz="3200" dirty="0">
                <a:latin typeface="Calibri" pitchFamily="34" charset="0"/>
              </a:rPr>
              <a:t>фрукт</a:t>
            </a:r>
            <a:r>
              <a:rPr lang="en-US" sz="3200" dirty="0">
                <a:latin typeface="Calibri" pitchFamily="34" charset="0"/>
              </a:rPr>
              <a:t>?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4" name="Рисунок 5" descr="3756_apple_2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867400" y="2924175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яблоко</a:t>
            </a:r>
          </a:p>
        </p:txBody>
      </p:sp>
    </p:spTree>
    <p:extLst>
      <p:ext uri="{BB962C8B-B14F-4D97-AF65-F5344CB8AC3E}">
        <p14:creationId xmlns:p14="http://schemas.microsoft.com/office/powerpoint/2010/main" xmlns="" val="40398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2536536"/>
            <a:ext cx="1960918" cy="18146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203" y="2536536"/>
            <a:ext cx="1877681" cy="1816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"/>
          <a:stretch/>
        </p:blipFill>
        <p:spPr>
          <a:xfrm>
            <a:off x="5410883" y="818867"/>
            <a:ext cx="1820080" cy="170603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222" y="818867"/>
            <a:ext cx="1872661" cy="170603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721" y="818867"/>
            <a:ext cx="1962482" cy="170603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«Удивительные клавиши»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4368733"/>
            <a:ext cx="1960918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0079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84" y="2533221"/>
            <a:ext cx="1823132" cy="18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538223" y="4354801"/>
            <a:ext cx="1872662" cy="1817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7007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Плыли киты: один впереди и два позади, один позади и два впереди, один между двумя и три в ряд. Сколько всего китов плыло</a:t>
            </a:r>
            <a:r>
              <a:rPr lang="en-US" sz="3000" dirty="0">
                <a:latin typeface="+mn-lt"/>
              </a:rPr>
              <a:t>?</a:t>
            </a:r>
            <a:endParaRPr lang="ru-RU" sz="3000" dirty="0">
              <a:latin typeface="+mn-lt"/>
            </a:endParaRPr>
          </a:p>
        </p:txBody>
      </p:sp>
      <p:sp>
        <p:nvSpPr>
          <p:cNvPr id="4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Calibri" pitchFamily="34" charset="0"/>
                <a:hlinkClick r:id="rId2" action="ppaction://hlinksldjump"/>
              </a:rPr>
              <a:t>Ответ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8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«Загадки»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867400" y="4005263"/>
            <a:ext cx="2808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3 кита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28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</a:rPr>
              <a:t>Плыли киты: один впереди и два позади, один позади и два впереди, один между двумя и три в ряд. Сколько всего китов плыло</a:t>
            </a:r>
            <a:r>
              <a:rPr lang="en-US" sz="3000" dirty="0">
                <a:latin typeface="+mn-lt"/>
              </a:rPr>
              <a:t>?</a:t>
            </a:r>
            <a:endParaRPr lang="ru-RU" sz="3000" dirty="0">
              <a:latin typeface="+mn-lt"/>
            </a:endParaRPr>
          </a:p>
        </p:txBody>
      </p:sp>
      <p:pic>
        <p:nvPicPr>
          <p:cNvPr id="5" name="Рисунок 7" descr="05-300x1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49863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184" y="4869160"/>
            <a:ext cx="1687504" cy="15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6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«Определи, что это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Приглашаются по одному игроку от каждой команды.</a:t>
            </a:r>
          </a:p>
          <a:p>
            <a:r>
              <a:rPr lang="ru-RU" sz="3600" dirty="0" smtClean="0"/>
              <a:t>Игрокам завязывают глаза и дают в руки предмет. Игроки должны определить на ощупь,  по запаху или вкусу, что это за предмет.</a:t>
            </a:r>
            <a:endParaRPr lang="ru-RU" sz="3600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985" y="4653136"/>
            <a:ext cx="1630455" cy="16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28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«Конкурс капитанов»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609" y="1268760"/>
            <a:ext cx="58776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Правила конкурса:</a:t>
            </a:r>
          </a:p>
          <a:p>
            <a:endParaRPr lang="ru-RU" sz="1200" dirty="0"/>
          </a:p>
          <a:p>
            <a:r>
              <a:rPr lang="ru-RU" sz="4000" dirty="0" smtClean="0"/>
              <a:t>Расскажу </a:t>
            </a:r>
            <a:r>
              <a:rPr lang="ru-RU" sz="4000" dirty="0"/>
              <a:t>я вам рассказ</a:t>
            </a:r>
            <a:br>
              <a:rPr lang="ru-RU" sz="4000" dirty="0"/>
            </a:br>
            <a:r>
              <a:rPr lang="ru-RU" sz="4000" dirty="0"/>
              <a:t>В полтора десятка фраз.</a:t>
            </a:r>
            <a:br>
              <a:rPr lang="ru-RU" sz="4000" dirty="0"/>
            </a:br>
            <a:r>
              <a:rPr lang="ru-RU" sz="4000" dirty="0"/>
              <a:t>Лишь скажу я цифру три-</a:t>
            </a:r>
            <a:br>
              <a:rPr lang="ru-RU" sz="4000" dirty="0"/>
            </a:br>
            <a:r>
              <a:rPr lang="ru-RU" sz="4000" dirty="0"/>
              <a:t>Приз немедленно бери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869160"/>
            <a:ext cx="1325868" cy="13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88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«Мультфильм»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84784"/>
            <a:ext cx="4839376" cy="2972215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607" y="4725144"/>
            <a:ext cx="2066178" cy="15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3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«Узнай пословицу»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2183" y="980728"/>
            <a:ext cx="8424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Вирусов бояться – в Интернет не ходить.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2304703"/>
            <a:ext cx="8424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Компьютер памятью не испортишь</a:t>
            </a:r>
            <a:r>
              <a:rPr lang="ru-RU" sz="3200" dirty="0"/>
              <a:t>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0708" y="3140968"/>
            <a:ext cx="8424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За одного хакера двух кандидатов наук дают.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72057" y="4581128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latin typeface="Calibri" pitchFamily="34" charset="0"/>
              </a:rPr>
              <a:t>Язык до провайдера доведет</a:t>
            </a:r>
            <a:r>
              <a:rPr lang="ru-RU" sz="3200" dirty="0">
                <a:latin typeface="Calibri" pitchFamily="34" charset="0"/>
              </a:rPr>
              <a:t>.</a:t>
            </a:r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550" y="4901179"/>
            <a:ext cx="1783634" cy="14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5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«Бонус»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466255"/>
            <a:ext cx="1512168" cy="1639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609" y="1268760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Поздравляем!</a:t>
            </a:r>
          </a:p>
          <a:p>
            <a:r>
              <a:rPr lang="ru-RU" sz="4400" dirty="0" smtClean="0"/>
              <a:t>В вашу командную копилку добавляется 1 балл и за вами остается право выбора номера следующего хода!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6828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9" y="49426"/>
            <a:ext cx="75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«Подведение итогов»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044" y="11967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Вот и наступил миг расставанья.</a:t>
            </a:r>
          </a:p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 мы вам говорим лишь: «До свиданья»!</a:t>
            </a:r>
          </a:p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знайте, вечером и днем</a:t>
            </a:r>
          </a:p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класс компьютерный вас ждем!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505076"/>
            <a:ext cx="3816424" cy="28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981943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150" y="2524905"/>
            <a:ext cx="1960918" cy="18146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20" y="2504551"/>
            <a:ext cx="1896816" cy="1835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"/>
          <a:stretch/>
        </p:blipFill>
        <p:spPr>
          <a:xfrm>
            <a:off x="5382316" y="764704"/>
            <a:ext cx="1851699" cy="177214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971" y="764704"/>
            <a:ext cx="1943914" cy="174480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285" y="4356353"/>
            <a:ext cx="1960918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3133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579" y="4351197"/>
            <a:ext cx="1820812" cy="182081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85" y="2536844"/>
            <a:ext cx="1823132" cy="18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538223" y="4354801"/>
            <a:ext cx="1872662" cy="1817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2492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6945115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28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2536536"/>
            <a:ext cx="1842568" cy="18146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2536536"/>
            <a:ext cx="1991012" cy="1816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"/>
          <a:stretch/>
        </p:blipFill>
        <p:spPr>
          <a:xfrm>
            <a:off x="5410882" y="764704"/>
            <a:ext cx="1849708" cy="176020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4368733"/>
            <a:ext cx="1842568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49706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82" y="2536844"/>
            <a:ext cx="1849708" cy="18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19871" y="4368733"/>
            <a:ext cx="1991011" cy="1803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571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2977511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2536536"/>
            <a:ext cx="1842568" cy="18146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054" y="2523020"/>
            <a:ext cx="1991012" cy="1816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83" y="2531117"/>
            <a:ext cx="1820080" cy="182008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4368733"/>
            <a:ext cx="1842568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410884" y="4359976"/>
            <a:ext cx="1823132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579" y="4351197"/>
            <a:ext cx="1820812" cy="182081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84" y="2533221"/>
            <a:ext cx="1823132" cy="18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19872" y="4354801"/>
            <a:ext cx="1991013" cy="1817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2742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6329502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Рисунок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175" y="2543165"/>
            <a:ext cx="1932648" cy="1816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361" y="4356353"/>
            <a:ext cx="1857512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382823" y="4358720"/>
            <a:ext cx="1879253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823" y="2536536"/>
            <a:ext cx="1866948" cy="182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20684" y="4342421"/>
            <a:ext cx="1931837" cy="1817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0727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987313"/>
              </p:ext>
            </p:extLst>
          </p:nvPr>
        </p:nvGraphicFramePr>
        <p:xfrm>
          <a:off x="1547664" y="764704"/>
          <a:ext cx="5709660" cy="54073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3220"/>
                <a:gridCol w="1903220"/>
                <a:gridCol w="1903220"/>
              </a:tblGrid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End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Пробел</a:t>
                      </a:r>
                      <a:endParaRPr lang="ru-RU" sz="3200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Enter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Caps Lock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18024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Home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Esc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Delete</a:t>
                      </a:r>
                      <a:endParaRPr lang="ru-RU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304" y="4368733"/>
            <a:ext cx="1842568" cy="18032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3" r="5032"/>
          <a:stretch/>
        </p:blipFill>
        <p:spPr>
          <a:xfrm>
            <a:off x="5380392" y="4359976"/>
            <a:ext cx="1878024" cy="181203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579" y="4351197"/>
            <a:ext cx="1820812" cy="182081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" r="8993"/>
          <a:stretch/>
        </p:blipFill>
        <p:spPr>
          <a:xfrm>
            <a:off x="3419872" y="4354801"/>
            <a:ext cx="1991013" cy="1817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391" y="2580665"/>
            <a:ext cx="1878025" cy="1770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2333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1143</Words>
  <Application>Microsoft Office PowerPoint</Application>
  <PresentationFormat>Экран (4:3)</PresentationFormat>
  <Paragraphs>237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Урок-игра  «Весёлая информатика»</vt:lpstr>
      <vt:lpstr>«Правила игры»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 «Юные информатики»</dc:title>
  <dc:creator>Ольга</dc:creator>
  <cp:lastModifiedBy>User</cp:lastModifiedBy>
  <cp:revision>76</cp:revision>
  <dcterms:created xsi:type="dcterms:W3CDTF">2014-11-08T07:27:41Z</dcterms:created>
  <dcterms:modified xsi:type="dcterms:W3CDTF">2017-09-03T15:21:53Z</dcterms:modified>
</cp:coreProperties>
</file>